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4" r:id="rId7"/>
    <p:sldId id="266" r:id="rId8"/>
    <p:sldId id="265" r:id="rId9"/>
    <p:sldId id="267" r:id="rId10"/>
    <p:sldId id="268" r:id="rId11"/>
    <p:sldId id="261" r:id="rId12"/>
    <p:sldId id="262" r:id="rId13"/>
    <p:sldId id="263"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83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CCE4-D106-A908-6437-34EB7B6F81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3D63DE-0EE9-27ED-19FD-09663C5BF1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BD8882-F5E0-EFB9-4E70-FF2BC0B2E73F}"/>
              </a:ext>
            </a:extLst>
          </p:cNvPr>
          <p:cNvSpPr>
            <a:spLocks noGrp="1"/>
          </p:cNvSpPr>
          <p:nvPr>
            <p:ph type="dt" sz="half" idx="10"/>
          </p:nvPr>
        </p:nvSpPr>
        <p:spPr/>
        <p:txBody>
          <a:bodyPr/>
          <a:lstStyle/>
          <a:p>
            <a:fld id="{FE4DA123-A03B-417D-883B-8B6539595073}" type="datetimeFigureOut">
              <a:rPr lang="en-US" smtClean="0"/>
              <a:t>12/27/2023</a:t>
            </a:fld>
            <a:endParaRPr lang="en-US"/>
          </a:p>
        </p:txBody>
      </p:sp>
      <p:sp>
        <p:nvSpPr>
          <p:cNvPr id="5" name="Footer Placeholder 4">
            <a:extLst>
              <a:ext uri="{FF2B5EF4-FFF2-40B4-BE49-F238E27FC236}">
                <a16:creationId xmlns:a16="http://schemas.microsoft.com/office/drawing/2014/main" id="{8CD5CE2C-4A4F-DDD0-C223-1F62EC588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21A23F-49AE-F96A-1037-3C4016172A51}"/>
              </a:ext>
            </a:extLst>
          </p:cNvPr>
          <p:cNvSpPr>
            <a:spLocks noGrp="1"/>
          </p:cNvSpPr>
          <p:nvPr>
            <p:ph type="sldNum" sz="quarter" idx="12"/>
          </p:nvPr>
        </p:nvSpPr>
        <p:spPr/>
        <p:txBody>
          <a:bodyPr/>
          <a:lstStyle/>
          <a:p>
            <a:fld id="{E14E7E97-0A3D-49E4-B395-A16116894382}" type="slidenum">
              <a:rPr lang="en-US" smtClean="0"/>
              <a:t>‹#›</a:t>
            </a:fld>
            <a:endParaRPr lang="en-US"/>
          </a:p>
        </p:txBody>
      </p:sp>
    </p:spTree>
    <p:extLst>
      <p:ext uri="{BB962C8B-B14F-4D97-AF65-F5344CB8AC3E}">
        <p14:creationId xmlns:p14="http://schemas.microsoft.com/office/powerpoint/2010/main" val="3112639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3F8C-E116-8417-5A25-0541C1D273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384329-4C59-0F2C-1200-387B1AEE2D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8A8F7D-DFBA-84E7-4552-94832118421C}"/>
              </a:ext>
            </a:extLst>
          </p:cNvPr>
          <p:cNvSpPr>
            <a:spLocks noGrp="1"/>
          </p:cNvSpPr>
          <p:nvPr>
            <p:ph type="dt" sz="half" idx="10"/>
          </p:nvPr>
        </p:nvSpPr>
        <p:spPr/>
        <p:txBody>
          <a:bodyPr/>
          <a:lstStyle/>
          <a:p>
            <a:fld id="{FE4DA123-A03B-417D-883B-8B6539595073}" type="datetimeFigureOut">
              <a:rPr lang="en-US" smtClean="0"/>
              <a:t>12/27/2023</a:t>
            </a:fld>
            <a:endParaRPr lang="en-US"/>
          </a:p>
        </p:txBody>
      </p:sp>
      <p:sp>
        <p:nvSpPr>
          <p:cNvPr id="5" name="Footer Placeholder 4">
            <a:extLst>
              <a:ext uri="{FF2B5EF4-FFF2-40B4-BE49-F238E27FC236}">
                <a16:creationId xmlns:a16="http://schemas.microsoft.com/office/drawing/2014/main" id="{C13300D6-384A-2635-2AD5-34123229F4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E5DB35-C0D8-51FC-1D0A-886A6D211AC1}"/>
              </a:ext>
            </a:extLst>
          </p:cNvPr>
          <p:cNvSpPr>
            <a:spLocks noGrp="1"/>
          </p:cNvSpPr>
          <p:nvPr>
            <p:ph type="sldNum" sz="quarter" idx="12"/>
          </p:nvPr>
        </p:nvSpPr>
        <p:spPr/>
        <p:txBody>
          <a:bodyPr/>
          <a:lstStyle/>
          <a:p>
            <a:fld id="{E14E7E97-0A3D-49E4-B395-A16116894382}" type="slidenum">
              <a:rPr lang="en-US" smtClean="0"/>
              <a:t>‹#›</a:t>
            </a:fld>
            <a:endParaRPr lang="en-US"/>
          </a:p>
        </p:txBody>
      </p:sp>
    </p:spTree>
    <p:extLst>
      <p:ext uri="{BB962C8B-B14F-4D97-AF65-F5344CB8AC3E}">
        <p14:creationId xmlns:p14="http://schemas.microsoft.com/office/powerpoint/2010/main" val="1523494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B2EB7B-9874-44C9-8D2E-57FFBF0A96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8970A6-8229-CE40-C22D-E355E86A2C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1353C3-62B0-706F-F84C-347EB5185260}"/>
              </a:ext>
            </a:extLst>
          </p:cNvPr>
          <p:cNvSpPr>
            <a:spLocks noGrp="1"/>
          </p:cNvSpPr>
          <p:nvPr>
            <p:ph type="dt" sz="half" idx="10"/>
          </p:nvPr>
        </p:nvSpPr>
        <p:spPr/>
        <p:txBody>
          <a:bodyPr/>
          <a:lstStyle/>
          <a:p>
            <a:fld id="{FE4DA123-A03B-417D-883B-8B6539595073}" type="datetimeFigureOut">
              <a:rPr lang="en-US" smtClean="0"/>
              <a:t>12/27/2023</a:t>
            </a:fld>
            <a:endParaRPr lang="en-US"/>
          </a:p>
        </p:txBody>
      </p:sp>
      <p:sp>
        <p:nvSpPr>
          <p:cNvPr id="5" name="Footer Placeholder 4">
            <a:extLst>
              <a:ext uri="{FF2B5EF4-FFF2-40B4-BE49-F238E27FC236}">
                <a16:creationId xmlns:a16="http://schemas.microsoft.com/office/drawing/2014/main" id="{53C003A2-7617-CCB4-57AA-6F5643271F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931239-B2D6-886D-2D3A-15B805E639D3}"/>
              </a:ext>
            </a:extLst>
          </p:cNvPr>
          <p:cNvSpPr>
            <a:spLocks noGrp="1"/>
          </p:cNvSpPr>
          <p:nvPr>
            <p:ph type="sldNum" sz="quarter" idx="12"/>
          </p:nvPr>
        </p:nvSpPr>
        <p:spPr/>
        <p:txBody>
          <a:bodyPr/>
          <a:lstStyle/>
          <a:p>
            <a:fld id="{E14E7E97-0A3D-49E4-B395-A16116894382}" type="slidenum">
              <a:rPr lang="en-US" smtClean="0"/>
              <a:t>‹#›</a:t>
            </a:fld>
            <a:endParaRPr lang="en-US"/>
          </a:p>
        </p:txBody>
      </p:sp>
    </p:spTree>
    <p:extLst>
      <p:ext uri="{BB962C8B-B14F-4D97-AF65-F5344CB8AC3E}">
        <p14:creationId xmlns:p14="http://schemas.microsoft.com/office/powerpoint/2010/main" val="3718070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49FF1-C1EB-4D1D-E69D-3DC66D377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5646C5-8B1F-9886-6269-130323229E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0DADDA-B9B9-641B-9D1B-DAA880F3B34C}"/>
              </a:ext>
            </a:extLst>
          </p:cNvPr>
          <p:cNvSpPr>
            <a:spLocks noGrp="1"/>
          </p:cNvSpPr>
          <p:nvPr>
            <p:ph type="dt" sz="half" idx="10"/>
          </p:nvPr>
        </p:nvSpPr>
        <p:spPr/>
        <p:txBody>
          <a:bodyPr/>
          <a:lstStyle/>
          <a:p>
            <a:fld id="{FE4DA123-A03B-417D-883B-8B6539595073}" type="datetimeFigureOut">
              <a:rPr lang="en-US" smtClean="0"/>
              <a:t>12/27/2023</a:t>
            </a:fld>
            <a:endParaRPr lang="en-US"/>
          </a:p>
        </p:txBody>
      </p:sp>
      <p:sp>
        <p:nvSpPr>
          <p:cNvPr id="5" name="Footer Placeholder 4">
            <a:extLst>
              <a:ext uri="{FF2B5EF4-FFF2-40B4-BE49-F238E27FC236}">
                <a16:creationId xmlns:a16="http://schemas.microsoft.com/office/drawing/2014/main" id="{C78C46DD-EB36-01D9-C99C-A870298493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FD544-7D3B-BC93-C50A-85A0FFE8C39B}"/>
              </a:ext>
            </a:extLst>
          </p:cNvPr>
          <p:cNvSpPr>
            <a:spLocks noGrp="1"/>
          </p:cNvSpPr>
          <p:nvPr>
            <p:ph type="sldNum" sz="quarter" idx="12"/>
          </p:nvPr>
        </p:nvSpPr>
        <p:spPr/>
        <p:txBody>
          <a:bodyPr/>
          <a:lstStyle/>
          <a:p>
            <a:fld id="{E14E7E97-0A3D-49E4-B395-A16116894382}" type="slidenum">
              <a:rPr lang="en-US" smtClean="0"/>
              <a:t>‹#›</a:t>
            </a:fld>
            <a:endParaRPr lang="en-US"/>
          </a:p>
        </p:txBody>
      </p:sp>
    </p:spTree>
    <p:extLst>
      <p:ext uri="{BB962C8B-B14F-4D97-AF65-F5344CB8AC3E}">
        <p14:creationId xmlns:p14="http://schemas.microsoft.com/office/powerpoint/2010/main" val="3440880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7E3C-DB14-1B87-7EEA-F01E1B3ED8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14AE52-A3EA-7ED0-0D36-7874B28D2A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866F22-A648-9D5A-F2F3-7AEC24ACD68C}"/>
              </a:ext>
            </a:extLst>
          </p:cNvPr>
          <p:cNvSpPr>
            <a:spLocks noGrp="1"/>
          </p:cNvSpPr>
          <p:nvPr>
            <p:ph type="dt" sz="half" idx="10"/>
          </p:nvPr>
        </p:nvSpPr>
        <p:spPr/>
        <p:txBody>
          <a:bodyPr/>
          <a:lstStyle/>
          <a:p>
            <a:fld id="{FE4DA123-A03B-417D-883B-8B6539595073}" type="datetimeFigureOut">
              <a:rPr lang="en-US" smtClean="0"/>
              <a:t>12/27/2023</a:t>
            </a:fld>
            <a:endParaRPr lang="en-US"/>
          </a:p>
        </p:txBody>
      </p:sp>
      <p:sp>
        <p:nvSpPr>
          <p:cNvPr id="5" name="Footer Placeholder 4">
            <a:extLst>
              <a:ext uri="{FF2B5EF4-FFF2-40B4-BE49-F238E27FC236}">
                <a16:creationId xmlns:a16="http://schemas.microsoft.com/office/drawing/2014/main" id="{3C686D56-9F54-710D-18DA-29ABDDF0A5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4BB4D4-3FCC-3B1F-66F0-6054920308DE}"/>
              </a:ext>
            </a:extLst>
          </p:cNvPr>
          <p:cNvSpPr>
            <a:spLocks noGrp="1"/>
          </p:cNvSpPr>
          <p:nvPr>
            <p:ph type="sldNum" sz="quarter" idx="12"/>
          </p:nvPr>
        </p:nvSpPr>
        <p:spPr/>
        <p:txBody>
          <a:bodyPr/>
          <a:lstStyle/>
          <a:p>
            <a:fld id="{E14E7E97-0A3D-49E4-B395-A16116894382}" type="slidenum">
              <a:rPr lang="en-US" smtClean="0"/>
              <a:t>‹#›</a:t>
            </a:fld>
            <a:endParaRPr lang="en-US"/>
          </a:p>
        </p:txBody>
      </p:sp>
    </p:spTree>
    <p:extLst>
      <p:ext uri="{BB962C8B-B14F-4D97-AF65-F5344CB8AC3E}">
        <p14:creationId xmlns:p14="http://schemas.microsoft.com/office/powerpoint/2010/main" val="1613301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01540-9279-D870-78EB-4E30DA7546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775128-DF3F-A6C4-A055-4977C57249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FD4956-4360-256B-267C-C47D858524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A4B371-A815-B50A-216E-6B03A4C6642D}"/>
              </a:ext>
            </a:extLst>
          </p:cNvPr>
          <p:cNvSpPr>
            <a:spLocks noGrp="1"/>
          </p:cNvSpPr>
          <p:nvPr>
            <p:ph type="dt" sz="half" idx="10"/>
          </p:nvPr>
        </p:nvSpPr>
        <p:spPr/>
        <p:txBody>
          <a:bodyPr/>
          <a:lstStyle/>
          <a:p>
            <a:fld id="{FE4DA123-A03B-417D-883B-8B6539595073}" type="datetimeFigureOut">
              <a:rPr lang="en-US" smtClean="0"/>
              <a:t>12/27/2023</a:t>
            </a:fld>
            <a:endParaRPr lang="en-US"/>
          </a:p>
        </p:txBody>
      </p:sp>
      <p:sp>
        <p:nvSpPr>
          <p:cNvPr id="6" name="Footer Placeholder 5">
            <a:extLst>
              <a:ext uri="{FF2B5EF4-FFF2-40B4-BE49-F238E27FC236}">
                <a16:creationId xmlns:a16="http://schemas.microsoft.com/office/drawing/2014/main" id="{6FF25BAA-D28B-5A1F-B2DC-6386853E22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84EC6-2FB2-2D4F-49AA-36AB01FB97D1}"/>
              </a:ext>
            </a:extLst>
          </p:cNvPr>
          <p:cNvSpPr>
            <a:spLocks noGrp="1"/>
          </p:cNvSpPr>
          <p:nvPr>
            <p:ph type="sldNum" sz="quarter" idx="12"/>
          </p:nvPr>
        </p:nvSpPr>
        <p:spPr/>
        <p:txBody>
          <a:bodyPr/>
          <a:lstStyle/>
          <a:p>
            <a:fld id="{E14E7E97-0A3D-49E4-B395-A16116894382}" type="slidenum">
              <a:rPr lang="en-US" smtClean="0"/>
              <a:t>‹#›</a:t>
            </a:fld>
            <a:endParaRPr lang="en-US"/>
          </a:p>
        </p:txBody>
      </p:sp>
    </p:spTree>
    <p:extLst>
      <p:ext uri="{BB962C8B-B14F-4D97-AF65-F5344CB8AC3E}">
        <p14:creationId xmlns:p14="http://schemas.microsoft.com/office/powerpoint/2010/main" val="2654675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85EBF-28CE-FE8B-AF32-D0A06B188C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BBB9FB-5E50-93E6-8526-32B8219693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6C4678-3F18-2BD8-CC23-3FA2258DFF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CC7B42-76A6-E1EA-324C-2A38C2A0D2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863A10-7C67-D6EC-119C-DE324C318F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8A07A6-ECD7-C0A6-8EF3-8FC071DD4056}"/>
              </a:ext>
            </a:extLst>
          </p:cNvPr>
          <p:cNvSpPr>
            <a:spLocks noGrp="1"/>
          </p:cNvSpPr>
          <p:nvPr>
            <p:ph type="dt" sz="half" idx="10"/>
          </p:nvPr>
        </p:nvSpPr>
        <p:spPr/>
        <p:txBody>
          <a:bodyPr/>
          <a:lstStyle/>
          <a:p>
            <a:fld id="{FE4DA123-A03B-417D-883B-8B6539595073}" type="datetimeFigureOut">
              <a:rPr lang="en-US" smtClean="0"/>
              <a:t>12/27/2023</a:t>
            </a:fld>
            <a:endParaRPr lang="en-US"/>
          </a:p>
        </p:txBody>
      </p:sp>
      <p:sp>
        <p:nvSpPr>
          <p:cNvPr id="8" name="Footer Placeholder 7">
            <a:extLst>
              <a:ext uri="{FF2B5EF4-FFF2-40B4-BE49-F238E27FC236}">
                <a16:creationId xmlns:a16="http://schemas.microsoft.com/office/drawing/2014/main" id="{9C4E90FB-9082-F997-3F77-0BDBF1FE32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57F76F-D077-D092-31D0-134966253A82}"/>
              </a:ext>
            </a:extLst>
          </p:cNvPr>
          <p:cNvSpPr>
            <a:spLocks noGrp="1"/>
          </p:cNvSpPr>
          <p:nvPr>
            <p:ph type="sldNum" sz="quarter" idx="12"/>
          </p:nvPr>
        </p:nvSpPr>
        <p:spPr/>
        <p:txBody>
          <a:bodyPr/>
          <a:lstStyle/>
          <a:p>
            <a:fld id="{E14E7E97-0A3D-49E4-B395-A16116894382}" type="slidenum">
              <a:rPr lang="en-US" smtClean="0"/>
              <a:t>‹#›</a:t>
            </a:fld>
            <a:endParaRPr lang="en-US"/>
          </a:p>
        </p:txBody>
      </p:sp>
    </p:spTree>
    <p:extLst>
      <p:ext uri="{BB962C8B-B14F-4D97-AF65-F5344CB8AC3E}">
        <p14:creationId xmlns:p14="http://schemas.microsoft.com/office/powerpoint/2010/main" val="3106274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EABF3-1DDE-1207-691E-BFE861947C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4ECADF-D0AB-915F-7F73-1E7600552116}"/>
              </a:ext>
            </a:extLst>
          </p:cNvPr>
          <p:cNvSpPr>
            <a:spLocks noGrp="1"/>
          </p:cNvSpPr>
          <p:nvPr>
            <p:ph type="dt" sz="half" idx="10"/>
          </p:nvPr>
        </p:nvSpPr>
        <p:spPr/>
        <p:txBody>
          <a:bodyPr/>
          <a:lstStyle/>
          <a:p>
            <a:fld id="{FE4DA123-A03B-417D-883B-8B6539595073}" type="datetimeFigureOut">
              <a:rPr lang="en-US" smtClean="0"/>
              <a:t>12/27/2023</a:t>
            </a:fld>
            <a:endParaRPr lang="en-US"/>
          </a:p>
        </p:txBody>
      </p:sp>
      <p:sp>
        <p:nvSpPr>
          <p:cNvPr id="4" name="Footer Placeholder 3">
            <a:extLst>
              <a:ext uri="{FF2B5EF4-FFF2-40B4-BE49-F238E27FC236}">
                <a16:creationId xmlns:a16="http://schemas.microsoft.com/office/drawing/2014/main" id="{468DAB74-598D-C9E6-47B1-F510536B6D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1AF537-E0CE-E31E-AEC4-100F5264249D}"/>
              </a:ext>
            </a:extLst>
          </p:cNvPr>
          <p:cNvSpPr>
            <a:spLocks noGrp="1"/>
          </p:cNvSpPr>
          <p:nvPr>
            <p:ph type="sldNum" sz="quarter" idx="12"/>
          </p:nvPr>
        </p:nvSpPr>
        <p:spPr/>
        <p:txBody>
          <a:bodyPr/>
          <a:lstStyle/>
          <a:p>
            <a:fld id="{E14E7E97-0A3D-49E4-B395-A16116894382}" type="slidenum">
              <a:rPr lang="en-US" smtClean="0"/>
              <a:t>‹#›</a:t>
            </a:fld>
            <a:endParaRPr lang="en-US"/>
          </a:p>
        </p:txBody>
      </p:sp>
    </p:spTree>
    <p:extLst>
      <p:ext uri="{BB962C8B-B14F-4D97-AF65-F5344CB8AC3E}">
        <p14:creationId xmlns:p14="http://schemas.microsoft.com/office/powerpoint/2010/main" val="3551165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3034CB-FA5C-CCD3-A7AD-FC5832C6C814}"/>
              </a:ext>
            </a:extLst>
          </p:cNvPr>
          <p:cNvSpPr>
            <a:spLocks noGrp="1"/>
          </p:cNvSpPr>
          <p:nvPr>
            <p:ph type="dt" sz="half" idx="10"/>
          </p:nvPr>
        </p:nvSpPr>
        <p:spPr/>
        <p:txBody>
          <a:bodyPr/>
          <a:lstStyle/>
          <a:p>
            <a:fld id="{FE4DA123-A03B-417D-883B-8B6539595073}" type="datetimeFigureOut">
              <a:rPr lang="en-US" smtClean="0"/>
              <a:t>12/27/2023</a:t>
            </a:fld>
            <a:endParaRPr lang="en-US"/>
          </a:p>
        </p:txBody>
      </p:sp>
      <p:sp>
        <p:nvSpPr>
          <p:cNvPr id="3" name="Footer Placeholder 2">
            <a:extLst>
              <a:ext uri="{FF2B5EF4-FFF2-40B4-BE49-F238E27FC236}">
                <a16:creationId xmlns:a16="http://schemas.microsoft.com/office/drawing/2014/main" id="{4F8F3CFC-76DB-3E76-9615-B76E9C3737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A010BA-3FD6-1A9D-3E98-640FD13D4795}"/>
              </a:ext>
            </a:extLst>
          </p:cNvPr>
          <p:cNvSpPr>
            <a:spLocks noGrp="1"/>
          </p:cNvSpPr>
          <p:nvPr>
            <p:ph type="sldNum" sz="quarter" idx="12"/>
          </p:nvPr>
        </p:nvSpPr>
        <p:spPr/>
        <p:txBody>
          <a:bodyPr/>
          <a:lstStyle/>
          <a:p>
            <a:fld id="{E14E7E97-0A3D-49E4-B395-A16116894382}" type="slidenum">
              <a:rPr lang="en-US" smtClean="0"/>
              <a:t>‹#›</a:t>
            </a:fld>
            <a:endParaRPr lang="en-US"/>
          </a:p>
        </p:txBody>
      </p:sp>
    </p:spTree>
    <p:extLst>
      <p:ext uri="{BB962C8B-B14F-4D97-AF65-F5344CB8AC3E}">
        <p14:creationId xmlns:p14="http://schemas.microsoft.com/office/powerpoint/2010/main" val="1599027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EF309-9CDE-F175-B2B5-7EAB3EAE15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12B307-685B-8E71-AADC-883D25B1DB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E27F09-FCAC-FC41-A9E5-D44109D3F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DEF102-FBB0-CECA-42F1-D7BAF1BAE414}"/>
              </a:ext>
            </a:extLst>
          </p:cNvPr>
          <p:cNvSpPr>
            <a:spLocks noGrp="1"/>
          </p:cNvSpPr>
          <p:nvPr>
            <p:ph type="dt" sz="half" idx="10"/>
          </p:nvPr>
        </p:nvSpPr>
        <p:spPr/>
        <p:txBody>
          <a:bodyPr/>
          <a:lstStyle/>
          <a:p>
            <a:fld id="{FE4DA123-A03B-417D-883B-8B6539595073}" type="datetimeFigureOut">
              <a:rPr lang="en-US" smtClean="0"/>
              <a:t>12/27/2023</a:t>
            </a:fld>
            <a:endParaRPr lang="en-US"/>
          </a:p>
        </p:txBody>
      </p:sp>
      <p:sp>
        <p:nvSpPr>
          <p:cNvPr id="6" name="Footer Placeholder 5">
            <a:extLst>
              <a:ext uri="{FF2B5EF4-FFF2-40B4-BE49-F238E27FC236}">
                <a16:creationId xmlns:a16="http://schemas.microsoft.com/office/drawing/2014/main" id="{1EC463B6-426B-AAAC-4C83-4067E57B23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EDCB30-8CE8-F47F-7357-7F9E9A0DEB30}"/>
              </a:ext>
            </a:extLst>
          </p:cNvPr>
          <p:cNvSpPr>
            <a:spLocks noGrp="1"/>
          </p:cNvSpPr>
          <p:nvPr>
            <p:ph type="sldNum" sz="quarter" idx="12"/>
          </p:nvPr>
        </p:nvSpPr>
        <p:spPr/>
        <p:txBody>
          <a:bodyPr/>
          <a:lstStyle/>
          <a:p>
            <a:fld id="{E14E7E97-0A3D-49E4-B395-A16116894382}" type="slidenum">
              <a:rPr lang="en-US" smtClean="0"/>
              <a:t>‹#›</a:t>
            </a:fld>
            <a:endParaRPr lang="en-US"/>
          </a:p>
        </p:txBody>
      </p:sp>
    </p:spTree>
    <p:extLst>
      <p:ext uri="{BB962C8B-B14F-4D97-AF65-F5344CB8AC3E}">
        <p14:creationId xmlns:p14="http://schemas.microsoft.com/office/powerpoint/2010/main" val="112686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4DEDE-AA2F-1647-5FC9-2AEE1BEFF2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B3698B-EF48-F554-CED2-557A33B9E0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93E4A2-E054-0607-525D-820CA1F8F2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83EE4E-C666-436F-9F20-8236DC1057AB}"/>
              </a:ext>
            </a:extLst>
          </p:cNvPr>
          <p:cNvSpPr>
            <a:spLocks noGrp="1"/>
          </p:cNvSpPr>
          <p:nvPr>
            <p:ph type="dt" sz="half" idx="10"/>
          </p:nvPr>
        </p:nvSpPr>
        <p:spPr/>
        <p:txBody>
          <a:bodyPr/>
          <a:lstStyle/>
          <a:p>
            <a:fld id="{FE4DA123-A03B-417D-883B-8B6539595073}" type="datetimeFigureOut">
              <a:rPr lang="en-US" smtClean="0"/>
              <a:t>12/27/2023</a:t>
            </a:fld>
            <a:endParaRPr lang="en-US"/>
          </a:p>
        </p:txBody>
      </p:sp>
      <p:sp>
        <p:nvSpPr>
          <p:cNvPr id="6" name="Footer Placeholder 5">
            <a:extLst>
              <a:ext uri="{FF2B5EF4-FFF2-40B4-BE49-F238E27FC236}">
                <a16:creationId xmlns:a16="http://schemas.microsoft.com/office/drawing/2014/main" id="{CCE899CA-E393-0A17-FC56-EAE757C4E2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169095-2F81-06A7-1CA0-4BCE48107706}"/>
              </a:ext>
            </a:extLst>
          </p:cNvPr>
          <p:cNvSpPr>
            <a:spLocks noGrp="1"/>
          </p:cNvSpPr>
          <p:nvPr>
            <p:ph type="sldNum" sz="quarter" idx="12"/>
          </p:nvPr>
        </p:nvSpPr>
        <p:spPr/>
        <p:txBody>
          <a:bodyPr/>
          <a:lstStyle/>
          <a:p>
            <a:fld id="{E14E7E97-0A3D-49E4-B395-A16116894382}" type="slidenum">
              <a:rPr lang="en-US" smtClean="0"/>
              <a:t>‹#›</a:t>
            </a:fld>
            <a:endParaRPr lang="en-US"/>
          </a:p>
        </p:txBody>
      </p:sp>
    </p:spTree>
    <p:extLst>
      <p:ext uri="{BB962C8B-B14F-4D97-AF65-F5344CB8AC3E}">
        <p14:creationId xmlns:p14="http://schemas.microsoft.com/office/powerpoint/2010/main" val="3942294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18C9E8-E7D2-9961-13D3-E9F212C89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C90543-C24F-4B2C-C640-948D4C4EEF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70EDEB-E1BF-80EF-75E0-28ED66248D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4DA123-A03B-417D-883B-8B6539595073}" type="datetimeFigureOut">
              <a:rPr lang="en-US" smtClean="0"/>
              <a:t>12/27/2023</a:t>
            </a:fld>
            <a:endParaRPr lang="en-US"/>
          </a:p>
        </p:txBody>
      </p:sp>
      <p:sp>
        <p:nvSpPr>
          <p:cNvPr id="5" name="Footer Placeholder 4">
            <a:extLst>
              <a:ext uri="{FF2B5EF4-FFF2-40B4-BE49-F238E27FC236}">
                <a16:creationId xmlns:a16="http://schemas.microsoft.com/office/drawing/2014/main" id="{CACDC9B5-E507-3761-9CB0-C97686EE01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3610AF-C117-439A-736D-3BE39EA292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4E7E97-0A3D-49E4-B395-A16116894382}" type="slidenum">
              <a:rPr lang="en-US" smtClean="0"/>
              <a:t>‹#›</a:t>
            </a:fld>
            <a:endParaRPr lang="en-US"/>
          </a:p>
        </p:txBody>
      </p:sp>
    </p:spTree>
    <p:extLst>
      <p:ext uri="{BB962C8B-B14F-4D97-AF65-F5344CB8AC3E}">
        <p14:creationId xmlns:p14="http://schemas.microsoft.com/office/powerpoint/2010/main" val="793139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web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84DE5F-0A70-D4BC-BBDA-7B1046F8F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2" name="Title 1">
            <a:extLst>
              <a:ext uri="{FF2B5EF4-FFF2-40B4-BE49-F238E27FC236}">
                <a16:creationId xmlns:a16="http://schemas.microsoft.com/office/drawing/2014/main" id="{47B1A7E5-632C-D439-2927-E290FE2FBA77}"/>
              </a:ext>
            </a:extLst>
          </p:cNvPr>
          <p:cNvSpPr>
            <a:spLocks noGrp="1"/>
          </p:cNvSpPr>
          <p:nvPr>
            <p:ph type="ctrTitle"/>
          </p:nvPr>
        </p:nvSpPr>
        <p:spPr>
          <a:xfrm>
            <a:off x="5959426" y="214924"/>
            <a:ext cx="6105378" cy="1655762"/>
          </a:xfrm>
        </p:spPr>
        <p:txBody>
          <a:bodyPr>
            <a:normAutofit fontScale="90000"/>
          </a:bodyPr>
          <a:lstStyle/>
          <a:p>
            <a:pPr algn="r"/>
            <a:r>
              <a:rPr lang="fa-IR" dirty="0">
                <a:solidFill>
                  <a:schemeClr val="bg1"/>
                </a:solidFill>
                <a:cs typeface="2  Mitra_5 (MRT)" panose="00000700000000000000" pitchFamily="2" charset="-78"/>
              </a:rPr>
              <a:t>خودروی تسلا: تبدیلی در دنیای خودروسازی</a:t>
            </a:r>
            <a:endParaRPr lang="en-US" dirty="0">
              <a:solidFill>
                <a:schemeClr val="bg1"/>
              </a:solidFill>
              <a:cs typeface="2  Mitra_5 (MRT)" panose="00000700000000000000" pitchFamily="2" charset="-78"/>
            </a:endParaRPr>
          </a:p>
        </p:txBody>
      </p:sp>
      <p:sp>
        <p:nvSpPr>
          <p:cNvPr id="3" name="Subtitle 2">
            <a:extLst>
              <a:ext uri="{FF2B5EF4-FFF2-40B4-BE49-F238E27FC236}">
                <a16:creationId xmlns:a16="http://schemas.microsoft.com/office/drawing/2014/main" id="{15424234-AA30-ED21-C825-AF4EF2DF9477}"/>
              </a:ext>
            </a:extLst>
          </p:cNvPr>
          <p:cNvSpPr>
            <a:spLocks noGrp="1"/>
          </p:cNvSpPr>
          <p:nvPr>
            <p:ph type="subTitle" idx="1"/>
          </p:nvPr>
        </p:nvSpPr>
        <p:spPr>
          <a:xfrm>
            <a:off x="1905000" y="6147508"/>
            <a:ext cx="1472418" cy="449457"/>
          </a:xfrm>
        </p:spPr>
        <p:txBody>
          <a:bodyPr>
            <a:normAutofit/>
          </a:bodyPr>
          <a:lstStyle/>
          <a:p>
            <a:r>
              <a:rPr lang="fa-IR" dirty="0">
                <a:cs typeface="2  Mitra" panose="00000400000000000000" pitchFamily="2" charset="-78"/>
              </a:rPr>
              <a:t>پوریا موریس</a:t>
            </a:r>
            <a:endParaRPr lang="en-US" dirty="0">
              <a:cs typeface="2  Mitra" panose="00000400000000000000" pitchFamily="2" charset="-78"/>
            </a:endParaRPr>
          </a:p>
        </p:txBody>
      </p:sp>
      <p:sp>
        <p:nvSpPr>
          <p:cNvPr id="7" name="Rectangle 6">
            <a:extLst>
              <a:ext uri="{FF2B5EF4-FFF2-40B4-BE49-F238E27FC236}">
                <a16:creationId xmlns:a16="http://schemas.microsoft.com/office/drawing/2014/main" id="{5CA9653F-1890-D2A0-DA89-1DD60C73789F}"/>
              </a:ext>
            </a:extLst>
          </p:cNvPr>
          <p:cNvSpPr/>
          <p:nvPr/>
        </p:nvSpPr>
        <p:spPr>
          <a:xfrm>
            <a:off x="2003474" y="6118944"/>
            <a:ext cx="45719" cy="575992"/>
          </a:xfrm>
          <a:prstGeom prst="rect">
            <a:avLst/>
          </a:prstGeom>
          <a:solidFill>
            <a:schemeClr val="tx1">
              <a:lumMod val="65000"/>
              <a:lumOff val="35000"/>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231583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A31ABA-4B1A-0C72-0429-FA919751D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EE439311-86BD-CBCC-71DE-1C229D8C2C72}"/>
              </a:ext>
            </a:extLst>
          </p:cNvPr>
          <p:cNvSpPr txBox="1"/>
          <p:nvPr/>
        </p:nvSpPr>
        <p:spPr>
          <a:xfrm>
            <a:off x="211016" y="281354"/>
            <a:ext cx="9929446" cy="1877437"/>
          </a:xfrm>
          <a:prstGeom prst="rect">
            <a:avLst/>
          </a:prstGeom>
          <a:noFill/>
        </p:spPr>
        <p:txBody>
          <a:bodyPr wrap="square" rtlCol="0">
            <a:spAutoFit/>
          </a:bodyPr>
          <a:lstStyle/>
          <a:p>
            <a:pPr algn="r" rtl="1"/>
            <a:r>
              <a:rPr lang="fa-IR" sz="3200" b="1" dirty="0">
                <a:solidFill>
                  <a:schemeClr val="bg1"/>
                </a:solidFill>
              </a:rPr>
              <a:t>ترمز اضطراری خودکار</a:t>
            </a:r>
          </a:p>
          <a:p>
            <a:pPr algn="justLow" rtl="1"/>
            <a:r>
              <a:rPr lang="fa-IR" sz="2800" dirty="0">
                <a:solidFill>
                  <a:schemeClr val="bg1"/>
                </a:solidFill>
              </a:rPr>
              <a:t>    ترمز خودکار و کاهش سرعت زمانی اتفاق</a:t>
            </a:r>
          </a:p>
          <a:p>
            <a:pPr algn="justLow" rtl="1"/>
            <a:r>
              <a:rPr lang="fa-IR" sz="2800" dirty="0">
                <a:solidFill>
                  <a:schemeClr val="bg1"/>
                </a:solidFill>
              </a:rPr>
              <a:t>    می افتد که سیستم حس کند خودرو با هر چیزی</a:t>
            </a:r>
          </a:p>
          <a:p>
            <a:pPr algn="justLow" rtl="1"/>
            <a:r>
              <a:rPr lang="fa-IR" sz="2800" dirty="0">
                <a:solidFill>
                  <a:schemeClr val="bg1"/>
                </a:solidFill>
              </a:rPr>
              <a:t>    برخورد خواهد کرد.</a:t>
            </a:r>
            <a:endParaRPr lang="en-US" sz="2800" dirty="0">
              <a:solidFill>
                <a:schemeClr val="bg1"/>
              </a:solidFill>
            </a:endParaRPr>
          </a:p>
        </p:txBody>
      </p:sp>
    </p:spTree>
    <p:extLst>
      <p:ext uri="{BB962C8B-B14F-4D97-AF65-F5344CB8AC3E}">
        <p14:creationId xmlns:p14="http://schemas.microsoft.com/office/powerpoint/2010/main" val="1091717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C8DA0C-DB31-E589-A81C-62B647DC7026}"/>
              </a:ext>
            </a:extLst>
          </p:cNvPr>
          <p:cNvSpPr txBox="1"/>
          <p:nvPr/>
        </p:nvSpPr>
        <p:spPr>
          <a:xfrm>
            <a:off x="3938952" y="388071"/>
            <a:ext cx="4797083" cy="646331"/>
          </a:xfrm>
          <a:prstGeom prst="rect">
            <a:avLst/>
          </a:prstGeom>
          <a:noFill/>
        </p:spPr>
        <p:txBody>
          <a:bodyPr wrap="square" rtlCol="0">
            <a:spAutoFit/>
          </a:bodyPr>
          <a:lstStyle/>
          <a:p>
            <a:r>
              <a:rPr lang="fa-IR" sz="3600" dirty="0">
                <a:cs typeface="2  Mitra" panose="00000400000000000000" pitchFamily="2" charset="-78"/>
              </a:rPr>
              <a:t>تأثیرات اتصال خودرو به شبکه</a:t>
            </a:r>
            <a:endParaRPr lang="en-US" sz="3600" dirty="0">
              <a:cs typeface="2  Mitra" panose="00000400000000000000" pitchFamily="2" charset="-78"/>
            </a:endParaRPr>
          </a:p>
        </p:txBody>
      </p:sp>
      <p:sp>
        <p:nvSpPr>
          <p:cNvPr id="5" name="TextBox 4">
            <a:extLst>
              <a:ext uri="{FF2B5EF4-FFF2-40B4-BE49-F238E27FC236}">
                <a16:creationId xmlns:a16="http://schemas.microsoft.com/office/drawing/2014/main" id="{2A15BA95-72A5-557B-92ED-BD97E7E8773E}"/>
              </a:ext>
            </a:extLst>
          </p:cNvPr>
          <p:cNvSpPr txBox="1"/>
          <p:nvPr/>
        </p:nvSpPr>
        <p:spPr>
          <a:xfrm>
            <a:off x="6438313" y="4712629"/>
            <a:ext cx="5114987" cy="1815882"/>
          </a:xfrm>
          <a:prstGeom prst="rect">
            <a:avLst/>
          </a:prstGeom>
          <a:noFill/>
        </p:spPr>
        <p:txBody>
          <a:bodyPr wrap="square" rtlCol="0">
            <a:spAutoFit/>
          </a:bodyPr>
          <a:lstStyle/>
          <a:p>
            <a:pPr algn="r" rtl="1"/>
            <a:r>
              <a:rPr lang="fa-IR" sz="2800" u="sng" dirty="0">
                <a:effectLst>
                  <a:outerShdw blurRad="38100" dist="38100" dir="2700000" algn="tl">
                    <a:srgbClr val="000000">
                      <a:alpha val="43137"/>
                    </a:srgbClr>
                  </a:outerShdw>
                </a:effectLst>
                <a:cs typeface="2  Mitra" panose="00000400000000000000" pitchFamily="2" charset="-78"/>
              </a:rPr>
              <a:t>تجربه هوشمند</a:t>
            </a:r>
          </a:p>
          <a:p>
            <a:pPr algn="r" rtl="1"/>
            <a:r>
              <a:rPr lang="fa-IR" sz="2800" dirty="0">
                <a:cs typeface="2  Mitra" panose="00000400000000000000" pitchFamily="2" charset="-78"/>
              </a:rPr>
              <a:t>اتصال خودرو به سیستم های هوشمند خانه، باعث ارائه یک تجربه متفاوت و متصل شدن متناسب با روزمرگی کاربر می شود.</a:t>
            </a:r>
            <a:endParaRPr lang="en-US" sz="2800" dirty="0">
              <a:cs typeface="2  Mitra" panose="00000400000000000000" pitchFamily="2" charset="-78"/>
            </a:endParaRPr>
          </a:p>
        </p:txBody>
      </p:sp>
      <p:sp>
        <p:nvSpPr>
          <p:cNvPr id="6" name="TextBox 5">
            <a:extLst>
              <a:ext uri="{FF2B5EF4-FFF2-40B4-BE49-F238E27FC236}">
                <a16:creationId xmlns:a16="http://schemas.microsoft.com/office/drawing/2014/main" id="{EF9624E0-9775-6CD3-FF42-D20166F6E503}"/>
              </a:ext>
            </a:extLst>
          </p:cNvPr>
          <p:cNvSpPr txBox="1"/>
          <p:nvPr/>
        </p:nvSpPr>
        <p:spPr>
          <a:xfrm>
            <a:off x="638701" y="4712629"/>
            <a:ext cx="5114987" cy="1815882"/>
          </a:xfrm>
          <a:prstGeom prst="rect">
            <a:avLst/>
          </a:prstGeom>
          <a:noFill/>
        </p:spPr>
        <p:txBody>
          <a:bodyPr wrap="square" rtlCol="0">
            <a:spAutoFit/>
          </a:bodyPr>
          <a:lstStyle/>
          <a:p>
            <a:pPr algn="r" rtl="1"/>
            <a:r>
              <a:rPr lang="fa-IR" sz="2800" u="sng" dirty="0">
                <a:effectLst>
                  <a:outerShdw blurRad="38100" dist="38100" dir="2700000" algn="tl">
                    <a:srgbClr val="000000">
                      <a:alpha val="43137"/>
                    </a:srgbClr>
                  </a:outerShdw>
                </a:effectLst>
                <a:cs typeface="2  Mitra" panose="00000400000000000000" pitchFamily="2" charset="-78"/>
              </a:rPr>
              <a:t>خودروی متصل</a:t>
            </a:r>
          </a:p>
          <a:p>
            <a:pPr algn="r" rtl="1"/>
            <a:r>
              <a:rPr lang="fa-IR" sz="2800" dirty="0">
                <a:cs typeface="2  Mitra" panose="00000400000000000000" pitchFamily="2" charset="-78"/>
              </a:rPr>
              <a:t>اتصال خودرو ها به شبکه اینترنت به رایانه مرکزی اطلاعات دسترسی داده و امکانات وسیعی در اختیار رانندگان قرار میدهد.</a:t>
            </a:r>
            <a:endParaRPr lang="en-US" sz="2800" dirty="0">
              <a:cs typeface="2  Mitra" panose="00000400000000000000" pitchFamily="2" charset="-78"/>
            </a:endParaRPr>
          </a:p>
        </p:txBody>
      </p:sp>
      <p:pic>
        <p:nvPicPr>
          <p:cNvPr id="7" name="Picture 6">
            <a:extLst>
              <a:ext uri="{FF2B5EF4-FFF2-40B4-BE49-F238E27FC236}">
                <a16:creationId xmlns:a16="http://schemas.microsoft.com/office/drawing/2014/main" id="{11F47CB2-4997-34D2-C2C4-A58BFE03837F}"/>
              </a:ext>
            </a:extLst>
          </p:cNvPr>
          <p:cNvPicPr>
            <a:picLocks noChangeAspect="1"/>
          </p:cNvPicPr>
          <p:nvPr/>
        </p:nvPicPr>
        <p:blipFill>
          <a:blip r:embed="rId2"/>
          <a:stretch>
            <a:fillRect/>
          </a:stretch>
        </p:blipFill>
        <p:spPr>
          <a:xfrm>
            <a:off x="638701" y="1453742"/>
            <a:ext cx="5114987" cy="3158002"/>
          </a:xfrm>
          <a:prstGeom prst="rect">
            <a:avLst/>
          </a:prstGeom>
        </p:spPr>
      </p:pic>
      <p:pic>
        <p:nvPicPr>
          <p:cNvPr id="8" name="Picture 7">
            <a:extLst>
              <a:ext uri="{FF2B5EF4-FFF2-40B4-BE49-F238E27FC236}">
                <a16:creationId xmlns:a16="http://schemas.microsoft.com/office/drawing/2014/main" id="{192C6F8D-BA93-3A43-8B71-41E3909E7670}"/>
              </a:ext>
            </a:extLst>
          </p:cNvPr>
          <p:cNvPicPr>
            <a:picLocks noChangeAspect="1"/>
          </p:cNvPicPr>
          <p:nvPr/>
        </p:nvPicPr>
        <p:blipFill>
          <a:blip r:embed="rId3"/>
          <a:stretch>
            <a:fillRect/>
          </a:stretch>
        </p:blipFill>
        <p:spPr>
          <a:xfrm>
            <a:off x="6438313" y="1453742"/>
            <a:ext cx="5114987" cy="3158002"/>
          </a:xfrm>
          <a:prstGeom prst="rect">
            <a:avLst/>
          </a:prstGeom>
        </p:spPr>
      </p:pic>
    </p:spTree>
    <p:extLst>
      <p:ext uri="{BB962C8B-B14F-4D97-AF65-F5344CB8AC3E}">
        <p14:creationId xmlns:p14="http://schemas.microsoft.com/office/powerpoint/2010/main" val="4113037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E93FDD-90BB-16EF-C3F0-DEF1896D39AC}"/>
              </a:ext>
            </a:extLst>
          </p:cNvPr>
          <p:cNvPicPr>
            <a:picLocks noChangeAspect="1"/>
          </p:cNvPicPr>
          <p:nvPr/>
        </p:nvPicPr>
        <p:blipFill>
          <a:blip r:embed="rId2"/>
          <a:stretch>
            <a:fillRect/>
          </a:stretch>
        </p:blipFill>
        <p:spPr>
          <a:xfrm>
            <a:off x="8402444" y="3332486"/>
            <a:ext cx="3383573" cy="2743438"/>
          </a:xfrm>
          <a:prstGeom prst="rect">
            <a:avLst/>
          </a:prstGeom>
        </p:spPr>
      </p:pic>
      <p:pic>
        <p:nvPicPr>
          <p:cNvPr id="3" name="Picture 2">
            <a:extLst>
              <a:ext uri="{FF2B5EF4-FFF2-40B4-BE49-F238E27FC236}">
                <a16:creationId xmlns:a16="http://schemas.microsoft.com/office/drawing/2014/main" id="{9F892F39-8991-172C-5081-8133A1EF0322}"/>
              </a:ext>
            </a:extLst>
          </p:cNvPr>
          <p:cNvPicPr>
            <a:picLocks noChangeAspect="1"/>
          </p:cNvPicPr>
          <p:nvPr/>
        </p:nvPicPr>
        <p:blipFill>
          <a:blip r:embed="rId2"/>
          <a:stretch>
            <a:fillRect/>
          </a:stretch>
        </p:blipFill>
        <p:spPr>
          <a:xfrm>
            <a:off x="4404211" y="3543510"/>
            <a:ext cx="3383573" cy="2743438"/>
          </a:xfrm>
          <a:prstGeom prst="rect">
            <a:avLst/>
          </a:prstGeom>
        </p:spPr>
      </p:pic>
      <p:pic>
        <p:nvPicPr>
          <p:cNvPr id="8" name="Picture 7">
            <a:extLst>
              <a:ext uri="{FF2B5EF4-FFF2-40B4-BE49-F238E27FC236}">
                <a16:creationId xmlns:a16="http://schemas.microsoft.com/office/drawing/2014/main" id="{682AEBBC-5310-D91F-1361-A3B4D9F1569E}"/>
              </a:ext>
            </a:extLst>
          </p:cNvPr>
          <p:cNvPicPr>
            <a:picLocks noChangeAspect="1"/>
          </p:cNvPicPr>
          <p:nvPr/>
        </p:nvPicPr>
        <p:blipFill>
          <a:blip r:embed="rId2"/>
          <a:stretch>
            <a:fillRect/>
          </a:stretch>
        </p:blipFill>
        <p:spPr>
          <a:xfrm>
            <a:off x="405983" y="3332486"/>
            <a:ext cx="3383573" cy="2743438"/>
          </a:xfrm>
          <a:prstGeom prst="rect">
            <a:avLst/>
          </a:prstGeom>
        </p:spPr>
      </p:pic>
      <p:pic>
        <p:nvPicPr>
          <p:cNvPr id="12" name="Picture 11">
            <a:extLst>
              <a:ext uri="{FF2B5EF4-FFF2-40B4-BE49-F238E27FC236}">
                <a16:creationId xmlns:a16="http://schemas.microsoft.com/office/drawing/2014/main" id="{5918A19B-CEEF-8E53-6984-6B852C7FD7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399" y="0"/>
            <a:ext cx="7315200" cy="5495925"/>
          </a:xfrm>
          <a:prstGeom prst="rect">
            <a:avLst/>
          </a:prstGeom>
          <a:ln>
            <a:noFill/>
          </a:ln>
          <a:effectLst>
            <a:softEdge rad="112500"/>
          </a:effectLst>
        </p:spPr>
      </p:pic>
      <p:sp>
        <p:nvSpPr>
          <p:cNvPr id="7" name="TextBox 6">
            <a:extLst>
              <a:ext uri="{FF2B5EF4-FFF2-40B4-BE49-F238E27FC236}">
                <a16:creationId xmlns:a16="http://schemas.microsoft.com/office/drawing/2014/main" id="{210378F6-3DDA-7E07-5872-35D66A7F712D}"/>
              </a:ext>
            </a:extLst>
          </p:cNvPr>
          <p:cNvSpPr txBox="1"/>
          <p:nvPr/>
        </p:nvSpPr>
        <p:spPr>
          <a:xfrm>
            <a:off x="405981" y="3543510"/>
            <a:ext cx="3383573" cy="2062103"/>
          </a:xfrm>
          <a:prstGeom prst="rect">
            <a:avLst/>
          </a:prstGeom>
          <a:noFill/>
        </p:spPr>
        <p:txBody>
          <a:bodyPr wrap="square" rtlCol="0">
            <a:spAutoFit/>
          </a:bodyPr>
          <a:lstStyle/>
          <a:p>
            <a:pPr algn="ctr" rtl="1"/>
            <a:r>
              <a:rPr lang="fa-IR" sz="2800" b="1" dirty="0"/>
              <a:t>تجربه رانندگی بهتر</a:t>
            </a:r>
          </a:p>
          <a:p>
            <a:pPr algn="justLow" rtl="1"/>
            <a:r>
              <a:rPr lang="fa-IR" sz="2400" dirty="0"/>
              <a:t>استفاده از هوش مصنوعی در تسلا تجربه رانندگی را بهبود بخشیده و سفر را آسان تر می کند.</a:t>
            </a:r>
            <a:endParaRPr lang="en-US" sz="2400" dirty="0"/>
          </a:p>
        </p:txBody>
      </p:sp>
      <p:sp>
        <p:nvSpPr>
          <p:cNvPr id="6" name="TextBox 5">
            <a:extLst>
              <a:ext uri="{FF2B5EF4-FFF2-40B4-BE49-F238E27FC236}">
                <a16:creationId xmlns:a16="http://schemas.microsoft.com/office/drawing/2014/main" id="{1CB4BDEE-E11E-EBB4-CDBA-9A70C4AC4B0D}"/>
              </a:ext>
            </a:extLst>
          </p:cNvPr>
          <p:cNvSpPr txBox="1"/>
          <p:nvPr/>
        </p:nvSpPr>
        <p:spPr>
          <a:xfrm>
            <a:off x="4404213" y="4154703"/>
            <a:ext cx="3383573" cy="2000548"/>
          </a:xfrm>
          <a:prstGeom prst="rect">
            <a:avLst/>
          </a:prstGeom>
          <a:noFill/>
        </p:spPr>
        <p:txBody>
          <a:bodyPr wrap="square" rtlCol="0">
            <a:spAutoFit/>
          </a:bodyPr>
          <a:lstStyle/>
          <a:p>
            <a:pPr algn="ctr" rtl="1"/>
            <a:r>
              <a:rPr lang="fa-IR" sz="2800" b="1" dirty="0"/>
              <a:t>عملکرد بهتر</a:t>
            </a:r>
          </a:p>
          <a:p>
            <a:pPr algn="justLow" rtl="1"/>
            <a:r>
              <a:rPr lang="fa-IR" sz="2400" dirty="0"/>
              <a:t>سیستم های هوشمند خودرو عملکرد بهتر را به دنبال دارند و مسیریابی پارکینگ و رانندگی خودکار را ممکن می سازند.</a:t>
            </a:r>
            <a:endParaRPr lang="en-US" sz="2400" dirty="0"/>
          </a:p>
        </p:txBody>
      </p:sp>
      <p:sp>
        <p:nvSpPr>
          <p:cNvPr id="5" name="TextBox 4">
            <a:extLst>
              <a:ext uri="{FF2B5EF4-FFF2-40B4-BE49-F238E27FC236}">
                <a16:creationId xmlns:a16="http://schemas.microsoft.com/office/drawing/2014/main" id="{E0AE14E6-78D0-ECD2-1200-DF2E75DA2B3C}"/>
              </a:ext>
            </a:extLst>
          </p:cNvPr>
          <p:cNvSpPr txBox="1"/>
          <p:nvPr/>
        </p:nvSpPr>
        <p:spPr>
          <a:xfrm>
            <a:off x="8402443" y="3519265"/>
            <a:ext cx="3383574" cy="2369880"/>
          </a:xfrm>
          <a:prstGeom prst="rect">
            <a:avLst/>
          </a:prstGeom>
          <a:noFill/>
        </p:spPr>
        <p:txBody>
          <a:bodyPr wrap="square" rtlCol="0">
            <a:spAutoFit/>
          </a:bodyPr>
          <a:lstStyle/>
          <a:p>
            <a:pPr algn="ctr" rtl="1"/>
            <a:r>
              <a:rPr lang="fa-IR" sz="2800" b="1" dirty="0"/>
              <a:t>حفاظت از محیط زیست</a:t>
            </a:r>
          </a:p>
          <a:p>
            <a:pPr algn="justLow" rtl="1"/>
            <a:r>
              <a:rPr lang="fa-IR" sz="2400" dirty="0"/>
              <a:t>استفاده از فناوری هوشمند خودروها منجر به کاهش آلودگی و مصرف سوخت می شود و برای حفظ محیط زیست بسیار مؤثر است.</a:t>
            </a:r>
            <a:endParaRPr lang="en-US" sz="2400" dirty="0"/>
          </a:p>
        </p:txBody>
      </p:sp>
      <p:sp>
        <p:nvSpPr>
          <p:cNvPr id="4" name="TextBox 3">
            <a:extLst>
              <a:ext uri="{FF2B5EF4-FFF2-40B4-BE49-F238E27FC236}">
                <a16:creationId xmlns:a16="http://schemas.microsoft.com/office/drawing/2014/main" id="{600F5370-6E10-0D69-7B56-AEB17E801A38}"/>
              </a:ext>
            </a:extLst>
          </p:cNvPr>
          <p:cNvSpPr txBox="1"/>
          <p:nvPr/>
        </p:nvSpPr>
        <p:spPr>
          <a:xfrm>
            <a:off x="7085427" y="0"/>
            <a:ext cx="5106573" cy="646331"/>
          </a:xfrm>
          <a:prstGeom prst="rect">
            <a:avLst/>
          </a:prstGeom>
          <a:noFill/>
        </p:spPr>
        <p:txBody>
          <a:bodyPr wrap="square" rtlCol="0">
            <a:spAutoFit/>
          </a:bodyPr>
          <a:lstStyle/>
          <a:p>
            <a:pPr algn="r" rtl="1"/>
            <a:r>
              <a:rPr lang="fa-IR" sz="3600" dirty="0">
                <a:cs typeface="2  Mitra" panose="00000400000000000000" pitchFamily="2" charset="-78"/>
              </a:rPr>
              <a:t>مزیت های استفاده از</a:t>
            </a:r>
            <a:r>
              <a:rPr lang="en-US" sz="3600" dirty="0">
                <a:cs typeface="2  Mitra" panose="00000400000000000000" pitchFamily="2" charset="-78"/>
              </a:rPr>
              <a:t>AI </a:t>
            </a:r>
            <a:r>
              <a:rPr lang="fa-IR" sz="3600" dirty="0">
                <a:cs typeface="2  Mitra" panose="00000400000000000000" pitchFamily="2" charset="-78"/>
              </a:rPr>
              <a:t> در تسلا</a:t>
            </a:r>
            <a:endParaRPr lang="en-US" sz="3600" dirty="0">
              <a:cs typeface="2  Mitra" panose="00000400000000000000" pitchFamily="2" charset="-78"/>
            </a:endParaRPr>
          </a:p>
        </p:txBody>
      </p:sp>
    </p:spTree>
    <p:extLst>
      <p:ext uri="{BB962C8B-B14F-4D97-AF65-F5344CB8AC3E}">
        <p14:creationId xmlns:p14="http://schemas.microsoft.com/office/powerpoint/2010/main" val="1012423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08F17EC-D640-A712-8CC2-7957D8163DDB}"/>
              </a:ext>
            </a:extLst>
          </p:cNvPr>
          <p:cNvPicPr>
            <a:picLocks noChangeAspect="1"/>
          </p:cNvPicPr>
          <p:nvPr/>
        </p:nvPicPr>
        <p:blipFill>
          <a:blip r:embed="rId2"/>
          <a:stretch>
            <a:fillRect/>
          </a:stretch>
        </p:blipFill>
        <p:spPr>
          <a:xfrm rot="5400000">
            <a:off x="5788473" y="2337579"/>
            <a:ext cx="653303" cy="65331"/>
          </a:xfrm>
          <a:prstGeom prst="rect">
            <a:avLst/>
          </a:prstGeom>
        </p:spPr>
      </p:pic>
      <p:pic>
        <p:nvPicPr>
          <p:cNvPr id="22" name="Picture 21">
            <a:extLst>
              <a:ext uri="{FF2B5EF4-FFF2-40B4-BE49-F238E27FC236}">
                <a16:creationId xmlns:a16="http://schemas.microsoft.com/office/drawing/2014/main" id="{34D598F1-482D-8774-0880-BD78F677AEF8}"/>
              </a:ext>
            </a:extLst>
          </p:cNvPr>
          <p:cNvPicPr>
            <a:picLocks noChangeAspect="1"/>
          </p:cNvPicPr>
          <p:nvPr/>
        </p:nvPicPr>
        <p:blipFill>
          <a:blip r:embed="rId3"/>
          <a:stretch>
            <a:fillRect/>
          </a:stretch>
        </p:blipFill>
        <p:spPr>
          <a:xfrm>
            <a:off x="6076039" y="3060111"/>
            <a:ext cx="67062" cy="652329"/>
          </a:xfrm>
          <a:prstGeom prst="rect">
            <a:avLst/>
          </a:prstGeom>
        </p:spPr>
      </p:pic>
      <p:sp>
        <p:nvSpPr>
          <p:cNvPr id="4" name="TextBox 3">
            <a:extLst>
              <a:ext uri="{FF2B5EF4-FFF2-40B4-BE49-F238E27FC236}">
                <a16:creationId xmlns:a16="http://schemas.microsoft.com/office/drawing/2014/main" id="{0EC9BB58-5424-D6A3-609B-0A9C0A42B4A9}"/>
              </a:ext>
            </a:extLst>
          </p:cNvPr>
          <p:cNvSpPr txBox="1"/>
          <p:nvPr/>
        </p:nvSpPr>
        <p:spPr>
          <a:xfrm>
            <a:off x="3019949" y="408031"/>
            <a:ext cx="6179241" cy="646331"/>
          </a:xfrm>
          <a:prstGeom prst="rect">
            <a:avLst/>
          </a:prstGeom>
          <a:noFill/>
        </p:spPr>
        <p:txBody>
          <a:bodyPr wrap="square" rtlCol="0">
            <a:spAutoFit/>
          </a:bodyPr>
          <a:lstStyle/>
          <a:p>
            <a:pPr algn="r" rtl="1"/>
            <a:r>
              <a:rPr lang="fa-IR" sz="3600" dirty="0">
                <a:cs typeface="2  Mitra" panose="00000400000000000000" pitchFamily="2" charset="-78"/>
              </a:rPr>
              <a:t>چالش ها و مشکلات استفاده از</a:t>
            </a:r>
            <a:r>
              <a:rPr lang="en-US" sz="3600" dirty="0">
                <a:cs typeface="2  Mitra" panose="00000400000000000000" pitchFamily="2" charset="-78"/>
              </a:rPr>
              <a:t>AI </a:t>
            </a:r>
            <a:r>
              <a:rPr lang="fa-IR" sz="3600" dirty="0">
                <a:cs typeface="2  Mitra" panose="00000400000000000000" pitchFamily="2" charset="-78"/>
              </a:rPr>
              <a:t> در خودروها</a:t>
            </a:r>
            <a:endParaRPr lang="en-US" sz="3600" dirty="0">
              <a:cs typeface="2  Mitra" panose="00000400000000000000" pitchFamily="2" charset="-78"/>
            </a:endParaRPr>
          </a:p>
        </p:txBody>
      </p:sp>
      <p:sp>
        <p:nvSpPr>
          <p:cNvPr id="5" name="TextBox 4">
            <a:extLst>
              <a:ext uri="{FF2B5EF4-FFF2-40B4-BE49-F238E27FC236}">
                <a16:creationId xmlns:a16="http://schemas.microsoft.com/office/drawing/2014/main" id="{B9BCE552-F0A7-EF9B-E326-5EAC10F1E7CC}"/>
              </a:ext>
            </a:extLst>
          </p:cNvPr>
          <p:cNvSpPr txBox="1"/>
          <p:nvPr/>
        </p:nvSpPr>
        <p:spPr>
          <a:xfrm>
            <a:off x="6857636" y="1519491"/>
            <a:ext cx="5314626" cy="1261884"/>
          </a:xfrm>
          <a:prstGeom prst="rect">
            <a:avLst/>
          </a:prstGeom>
          <a:noFill/>
        </p:spPr>
        <p:txBody>
          <a:bodyPr wrap="square" rtlCol="0">
            <a:spAutoFit/>
          </a:bodyPr>
          <a:lstStyle/>
          <a:p>
            <a:r>
              <a:rPr lang="fa-IR" sz="2800" b="1" dirty="0">
                <a:effectLst>
                  <a:outerShdw blurRad="38100" dist="38100" dir="2700000" algn="tl">
                    <a:srgbClr val="000000">
                      <a:alpha val="43137"/>
                    </a:srgbClr>
                  </a:outerShdw>
                </a:effectLst>
                <a:cs typeface="2  Mitra" panose="00000400000000000000" pitchFamily="2" charset="-78"/>
              </a:rPr>
              <a:t>امنیت سیستم</a:t>
            </a:r>
          </a:p>
          <a:p>
            <a:pPr algn="justLow" rtl="1"/>
            <a:r>
              <a:rPr lang="fa-IR" sz="2400" dirty="0">
                <a:cs typeface="2  Mitra" panose="00000400000000000000" pitchFamily="2" charset="-78"/>
              </a:rPr>
              <a:t>حملات سایبری می توانند بر روی سیستم های هوشمند خودرو تأثیر بگذارند و خطر امنیتی را افزایش دهند.</a:t>
            </a:r>
            <a:endParaRPr lang="en-US" sz="2400" dirty="0">
              <a:cs typeface="2  Mitra" panose="00000400000000000000" pitchFamily="2" charset="-78"/>
            </a:endParaRPr>
          </a:p>
        </p:txBody>
      </p:sp>
      <p:sp>
        <p:nvSpPr>
          <p:cNvPr id="6" name="TextBox 5">
            <a:extLst>
              <a:ext uri="{FF2B5EF4-FFF2-40B4-BE49-F238E27FC236}">
                <a16:creationId xmlns:a16="http://schemas.microsoft.com/office/drawing/2014/main" id="{7F0C1069-35E1-63F7-61BA-F4CD1F2C9E17}"/>
              </a:ext>
            </a:extLst>
          </p:cNvPr>
          <p:cNvSpPr txBox="1"/>
          <p:nvPr/>
        </p:nvSpPr>
        <p:spPr>
          <a:xfrm>
            <a:off x="-16114" y="2568964"/>
            <a:ext cx="5389090" cy="1261884"/>
          </a:xfrm>
          <a:prstGeom prst="rect">
            <a:avLst/>
          </a:prstGeom>
          <a:noFill/>
        </p:spPr>
        <p:txBody>
          <a:bodyPr wrap="square" rtlCol="0">
            <a:spAutoFit/>
          </a:bodyPr>
          <a:lstStyle/>
          <a:p>
            <a:pPr algn="r" rtl="1"/>
            <a:r>
              <a:rPr lang="fa-IR" sz="2800" b="1" dirty="0">
                <a:effectLst>
                  <a:outerShdw blurRad="38100" dist="38100" dir="2700000" algn="tl">
                    <a:srgbClr val="000000">
                      <a:alpha val="43137"/>
                    </a:srgbClr>
                  </a:outerShdw>
                </a:effectLst>
              </a:rPr>
              <a:t>دسترسی به داده ها</a:t>
            </a:r>
          </a:p>
          <a:p>
            <a:pPr algn="justLow" rtl="1"/>
            <a:r>
              <a:rPr lang="fa-IR" sz="2400" dirty="0"/>
              <a:t>در برخی موارد، استفاده از داده های شخصی دارای چالش های حفظ حریم خصوصی می باشد.</a:t>
            </a:r>
            <a:endParaRPr lang="en-US" sz="2400" dirty="0"/>
          </a:p>
        </p:txBody>
      </p:sp>
      <p:sp>
        <p:nvSpPr>
          <p:cNvPr id="7" name="TextBox 6">
            <a:extLst>
              <a:ext uri="{FF2B5EF4-FFF2-40B4-BE49-F238E27FC236}">
                <a16:creationId xmlns:a16="http://schemas.microsoft.com/office/drawing/2014/main" id="{BC6AAFDF-E8EB-003B-B7C0-C75AF29B067B}"/>
              </a:ext>
            </a:extLst>
          </p:cNvPr>
          <p:cNvSpPr txBox="1"/>
          <p:nvPr/>
        </p:nvSpPr>
        <p:spPr>
          <a:xfrm>
            <a:off x="6824467" y="3645743"/>
            <a:ext cx="5338865" cy="1631216"/>
          </a:xfrm>
          <a:prstGeom prst="rect">
            <a:avLst/>
          </a:prstGeom>
          <a:noFill/>
        </p:spPr>
        <p:txBody>
          <a:bodyPr wrap="square" rtlCol="0">
            <a:spAutoFit/>
          </a:bodyPr>
          <a:lstStyle/>
          <a:p>
            <a:r>
              <a:rPr lang="fa-IR" sz="2800" b="1" dirty="0">
                <a:effectLst>
                  <a:outerShdw blurRad="38100" dist="38100" dir="2700000" algn="tl">
                    <a:srgbClr val="000000">
                      <a:alpha val="43137"/>
                    </a:srgbClr>
                  </a:outerShdw>
                </a:effectLst>
              </a:rPr>
              <a:t>قابلیت ارتباطی</a:t>
            </a:r>
          </a:p>
          <a:p>
            <a:pPr algn="justLow" rtl="1"/>
            <a:r>
              <a:rPr lang="fa-IR" sz="2400" dirty="0"/>
              <a:t>برخی از خدمات مرتبط با </a:t>
            </a:r>
            <a:r>
              <a:rPr lang="en-US" sz="2400" dirty="0"/>
              <a:t> AI</a:t>
            </a:r>
            <a:r>
              <a:rPr lang="fa-IR" sz="2400" dirty="0"/>
              <a:t>در خودرو ها در مناطقی با کاهش دسترسی به اینترنت، می توانند متأثر شوند.</a:t>
            </a:r>
            <a:endParaRPr lang="en-US" sz="2400" dirty="0"/>
          </a:p>
        </p:txBody>
      </p:sp>
      <p:sp>
        <p:nvSpPr>
          <p:cNvPr id="8" name="TextBox 7">
            <a:extLst>
              <a:ext uri="{FF2B5EF4-FFF2-40B4-BE49-F238E27FC236}">
                <a16:creationId xmlns:a16="http://schemas.microsoft.com/office/drawing/2014/main" id="{19E0D0D3-932E-7CA7-ADDB-64CBAF10C980}"/>
              </a:ext>
            </a:extLst>
          </p:cNvPr>
          <p:cNvSpPr txBox="1"/>
          <p:nvPr/>
        </p:nvSpPr>
        <p:spPr>
          <a:xfrm>
            <a:off x="0" y="4651292"/>
            <a:ext cx="5389090" cy="2000548"/>
          </a:xfrm>
          <a:prstGeom prst="rect">
            <a:avLst/>
          </a:prstGeom>
          <a:noFill/>
        </p:spPr>
        <p:txBody>
          <a:bodyPr wrap="square" rtlCol="0">
            <a:spAutoFit/>
          </a:bodyPr>
          <a:lstStyle/>
          <a:p>
            <a:pPr algn="r" rtl="1"/>
            <a:r>
              <a:rPr lang="fa-IR" sz="2800" b="1" dirty="0">
                <a:effectLst>
                  <a:outerShdw blurRad="38100" dist="38100" dir="2700000" algn="tl">
                    <a:srgbClr val="000000">
                      <a:alpha val="43137"/>
                    </a:srgbClr>
                  </a:outerShdw>
                </a:effectLst>
              </a:rPr>
              <a:t>پذیرش عمومی</a:t>
            </a:r>
          </a:p>
          <a:p>
            <a:pPr algn="justLow" rtl="1"/>
            <a:r>
              <a:rPr lang="fa-IR" sz="2400" dirty="0"/>
              <a:t>علی رغم گزارشات متعدد تصادف خودهای  تسلا، بعضی افراد ممکن است به استفاده از خودروهای هوشمند با</a:t>
            </a:r>
            <a:r>
              <a:rPr lang="en-US" sz="2400" dirty="0"/>
              <a:t> AI </a:t>
            </a:r>
            <a:r>
              <a:rPr lang="fa-IR" sz="2400" dirty="0"/>
              <a:t>مقاومت کنند و دید روشنفکرانه ای نسبت به این تکنولوژی داشته باشند.</a:t>
            </a:r>
            <a:endParaRPr lang="en-US" sz="2400" dirty="0"/>
          </a:p>
        </p:txBody>
      </p:sp>
      <p:pic>
        <p:nvPicPr>
          <p:cNvPr id="3" name="Picture 2">
            <a:extLst>
              <a:ext uri="{FF2B5EF4-FFF2-40B4-BE49-F238E27FC236}">
                <a16:creationId xmlns:a16="http://schemas.microsoft.com/office/drawing/2014/main" id="{4E9AFA15-CB08-8167-3B7C-54EDDE01204F}"/>
              </a:ext>
            </a:extLst>
          </p:cNvPr>
          <p:cNvPicPr>
            <a:picLocks noChangeAspect="1"/>
          </p:cNvPicPr>
          <p:nvPr/>
        </p:nvPicPr>
        <p:blipFill>
          <a:blip r:embed="rId4"/>
          <a:stretch>
            <a:fillRect/>
          </a:stretch>
        </p:blipFill>
        <p:spPr>
          <a:xfrm>
            <a:off x="5909667" y="1647753"/>
            <a:ext cx="414564" cy="408467"/>
          </a:xfrm>
          <a:prstGeom prst="rect">
            <a:avLst/>
          </a:prstGeom>
        </p:spPr>
      </p:pic>
      <p:pic>
        <p:nvPicPr>
          <p:cNvPr id="9" name="Picture 8">
            <a:extLst>
              <a:ext uri="{FF2B5EF4-FFF2-40B4-BE49-F238E27FC236}">
                <a16:creationId xmlns:a16="http://schemas.microsoft.com/office/drawing/2014/main" id="{0C6B8117-5F00-50DB-D320-3085349A7D3E}"/>
              </a:ext>
            </a:extLst>
          </p:cNvPr>
          <p:cNvPicPr>
            <a:picLocks noChangeAspect="1"/>
          </p:cNvPicPr>
          <p:nvPr/>
        </p:nvPicPr>
        <p:blipFill>
          <a:blip r:embed="rId4"/>
          <a:stretch>
            <a:fillRect/>
          </a:stretch>
        </p:blipFill>
        <p:spPr>
          <a:xfrm>
            <a:off x="5914122" y="2684773"/>
            <a:ext cx="414564" cy="408467"/>
          </a:xfrm>
          <a:prstGeom prst="rect">
            <a:avLst/>
          </a:prstGeom>
        </p:spPr>
      </p:pic>
      <p:pic>
        <p:nvPicPr>
          <p:cNvPr id="10" name="Picture 9">
            <a:extLst>
              <a:ext uri="{FF2B5EF4-FFF2-40B4-BE49-F238E27FC236}">
                <a16:creationId xmlns:a16="http://schemas.microsoft.com/office/drawing/2014/main" id="{8FF36D3D-802B-FFE6-4955-AE313436A91D}"/>
              </a:ext>
            </a:extLst>
          </p:cNvPr>
          <p:cNvPicPr>
            <a:picLocks noChangeAspect="1"/>
          </p:cNvPicPr>
          <p:nvPr/>
        </p:nvPicPr>
        <p:blipFill>
          <a:blip r:embed="rId4"/>
          <a:stretch>
            <a:fillRect/>
          </a:stretch>
        </p:blipFill>
        <p:spPr>
          <a:xfrm>
            <a:off x="5914122" y="3714755"/>
            <a:ext cx="414564" cy="408467"/>
          </a:xfrm>
          <a:prstGeom prst="rect">
            <a:avLst/>
          </a:prstGeom>
        </p:spPr>
      </p:pic>
      <p:pic>
        <p:nvPicPr>
          <p:cNvPr id="11" name="Picture 10">
            <a:extLst>
              <a:ext uri="{FF2B5EF4-FFF2-40B4-BE49-F238E27FC236}">
                <a16:creationId xmlns:a16="http://schemas.microsoft.com/office/drawing/2014/main" id="{C13BB9A2-48CA-7DF7-27F7-B9FCCC066A7E}"/>
              </a:ext>
            </a:extLst>
          </p:cNvPr>
          <p:cNvPicPr>
            <a:picLocks noChangeAspect="1"/>
          </p:cNvPicPr>
          <p:nvPr/>
        </p:nvPicPr>
        <p:blipFill>
          <a:blip r:embed="rId4"/>
          <a:stretch>
            <a:fillRect/>
          </a:stretch>
        </p:blipFill>
        <p:spPr>
          <a:xfrm>
            <a:off x="5914122" y="4775551"/>
            <a:ext cx="414564" cy="408467"/>
          </a:xfrm>
          <a:prstGeom prst="rect">
            <a:avLst/>
          </a:prstGeom>
        </p:spPr>
      </p:pic>
      <p:pic>
        <p:nvPicPr>
          <p:cNvPr id="13" name="Picture 12">
            <a:extLst>
              <a:ext uri="{FF2B5EF4-FFF2-40B4-BE49-F238E27FC236}">
                <a16:creationId xmlns:a16="http://schemas.microsoft.com/office/drawing/2014/main" id="{53AF0EF9-CD9D-BF2B-C52A-35A66459D2B0}"/>
              </a:ext>
            </a:extLst>
          </p:cNvPr>
          <p:cNvPicPr>
            <a:picLocks noChangeAspect="1"/>
          </p:cNvPicPr>
          <p:nvPr/>
        </p:nvPicPr>
        <p:blipFill>
          <a:blip r:embed="rId5"/>
          <a:stretch>
            <a:fillRect/>
          </a:stretch>
        </p:blipFill>
        <p:spPr>
          <a:xfrm>
            <a:off x="6328686" y="1814125"/>
            <a:ext cx="548688" cy="54869"/>
          </a:xfrm>
          <a:prstGeom prst="rect">
            <a:avLst/>
          </a:prstGeom>
        </p:spPr>
      </p:pic>
      <p:pic>
        <p:nvPicPr>
          <p:cNvPr id="14" name="Picture 13">
            <a:extLst>
              <a:ext uri="{FF2B5EF4-FFF2-40B4-BE49-F238E27FC236}">
                <a16:creationId xmlns:a16="http://schemas.microsoft.com/office/drawing/2014/main" id="{ACDCB0A0-ABA0-EE85-0202-D7DF20A53233}"/>
              </a:ext>
            </a:extLst>
          </p:cNvPr>
          <p:cNvPicPr>
            <a:picLocks noChangeAspect="1"/>
          </p:cNvPicPr>
          <p:nvPr/>
        </p:nvPicPr>
        <p:blipFill>
          <a:blip r:embed="rId5"/>
          <a:stretch>
            <a:fillRect/>
          </a:stretch>
        </p:blipFill>
        <p:spPr>
          <a:xfrm>
            <a:off x="5352827" y="2875080"/>
            <a:ext cx="548688" cy="54869"/>
          </a:xfrm>
          <a:prstGeom prst="rect">
            <a:avLst/>
          </a:prstGeom>
        </p:spPr>
      </p:pic>
      <p:pic>
        <p:nvPicPr>
          <p:cNvPr id="15" name="Picture 14">
            <a:extLst>
              <a:ext uri="{FF2B5EF4-FFF2-40B4-BE49-F238E27FC236}">
                <a16:creationId xmlns:a16="http://schemas.microsoft.com/office/drawing/2014/main" id="{3B59BCCC-4618-76F8-A023-C287E33464EB}"/>
              </a:ext>
            </a:extLst>
          </p:cNvPr>
          <p:cNvPicPr>
            <a:picLocks noChangeAspect="1"/>
          </p:cNvPicPr>
          <p:nvPr/>
        </p:nvPicPr>
        <p:blipFill>
          <a:blip r:embed="rId5"/>
          <a:stretch>
            <a:fillRect/>
          </a:stretch>
        </p:blipFill>
        <p:spPr>
          <a:xfrm>
            <a:off x="6328686" y="3876776"/>
            <a:ext cx="548688" cy="54869"/>
          </a:xfrm>
          <a:prstGeom prst="rect">
            <a:avLst/>
          </a:prstGeom>
        </p:spPr>
      </p:pic>
      <p:pic>
        <p:nvPicPr>
          <p:cNvPr id="17" name="Picture 16">
            <a:extLst>
              <a:ext uri="{FF2B5EF4-FFF2-40B4-BE49-F238E27FC236}">
                <a16:creationId xmlns:a16="http://schemas.microsoft.com/office/drawing/2014/main" id="{C2F7EA0D-244F-D589-B170-F9552F3D5AB8}"/>
              </a:ext>
            </a:extLst>
          </p:cNvPr>
          <p:cNvPicPr>
            <a:picLocks noChangeAspect="1"/>
          </p:cNvPicPr>
          <p:nvPr/>
        </p:nvPicPr>
        <p:blipFill>
          <a:blip r:embed="rId5"/>
          <a:stretch>
            <a:fillRect/>
          </a:stretch>
        </p:blipFill>
        <p:spPr>
          <a:xfrm>
            <a:off x="5352827" y="4972382"/>
            <a:ext cx="548688" cy="54869"/>
          </a:xfrm>
          <a:prstGeom prst="rect">
            <a:avLst/>
          </a:prstGeom>
        </p:spPr>
      </p:pic>
      <p:pic>
        <p:nvPicPr>
          <p:cNvPr id="23" name="Picture 22">
            <a:extLst>
              <a:ext uri="{FF2B5EF4-FFF2-40B4-BE49-F238E27FC236}">
                <a16:creationId xmlns:a16="http://schemas.microsoft.com/office/drawing/2014/main" id="{3E4B041A-C7AE-B7E3-A266-5F3CB569A473}"/>
              </a:ext>
            </a:extLst>
          </p:cNvPr>
          <p:cNvPicPr>
            <a:picLocks noChangeAspect="1"/>
          </p:cNvPicPr>
          <p:nvPr/>
        </p:nvPicPr>
        <p:blipFill>
          <a:blip r:embed="rId3"/>
          <a:stretch>
            <a:fillRect/>
          </a:stretch>
        </p:blipFill>
        <p:spPr>
          <a:xfrm>
            <a:off x="6088232" y="4123222"/>
            <a:ext cx="67062" cy="652329"/>
          </a:xfrm>
          <a:prstGeom prst="rect">
            <a:avLst/>
          </a:prstGeom>
        </p:spPr>
      </p:pic>
      <p:pic>
        <p:nvPicPr>
          <p:cNvPr id="24" name="Picture 23">
            <a:extLst>
              <a:ext uri="{FF2B5EF4-FFF2-40B4-BE49-F238E27FC236}">
                <a16:creationId xmlns:a16="http://schemas.microsoft.com/office/drawing/2014/main" id="{439F492F-2C61-8A33-27C5-B9D605DD1BDD}"/>
              </a:ext>
            </a:extLst>
          </p:cNvPr>
          <p:cNvPicPr>
            <a:picLocks noChangeAspect="1"/>
          </p:cNvPicPr>
          <p:nvPr/>
        </p:nvPicPr>
        <p:blipFill>
          <a:blip r:embed="rId6"/>
          <a:stretch>
            <a:fillRect/>
          </a:stretch>
        </p:blipFill>
        <p:spPr>
          <a:xfrm>
            <a:off x="5830412" y="1515550"/>
            <a:ext cx="573074" cy="755970"/>
          </a:xfrm>
          <a:prstGeom prst="rect">
            <a:avLst/>
          </a:prstGeom>
        </p:spPr>
      </p:pic>
      <p:pic>
        <p:nvPicPr>
          <p:cNvPr id="25" name="Picture 24">
            <a:extLst>
              <a:ext uri="{FF2B5EF4-FFF2-40B4-BE49-F238E27FC236}">
                <a16:creationId xmlns:a16="http://schemas.microsoft.com/office/drawing/2014/main" id="{452DDA20-6F45-F032-C4B5-107C4A81F234}"/>
              </a:ext>
            </a:extLst>
          </p:cNvPr>
          <p:cNvPicPr>
            <a:picLocks noChangeAspect="1"/>
          </p:cNvPicPr>
          <p:nvPr/>
        </p:nvPicPr>
        <p:blipFill>
          <a:blip r:embed="rId7"/>
          <a:stretch>
            <a:fillRect/>
          </a:stretch>
        </p:blipFill>
        <p:spPr>
          <a:xfrm>
            <a:off x="5836826" y="2575318"/>
            <a:ext cx="573074" cy="749873"/>
          </a:xfrm>
          <a:prstGeom prst="rect">
            <a:avLst/>
          </a:prstGeom>
        </p:spPr>
      </p:pic>
      <p:pic>
        <p:nvPicPr>
          <p:cNvPr id="26" name="Picture 25">
            <a:extLst>
              <a:ext uri="{FF2B5EF4-FFF2-40B4-BE49-F238E27FC236}">
                <a16:creationId xmlns:a16="http://schemas.microsoft.com/office/drawing/2014/main" id="{C88592FB-A31E-1796-E7DF-6A165C091468}"/>
              </a:ext>
            </a:extLst>
          </p:cNvPr>
          <p:cNvPicPr>
            <a:picLocks noChangeAspect="1"/>
          </p:cNvPicPr>
          <p:nvPr/>
        </p:nvPicPr>
        <p:blipFill>
          <a:blip r:embed="rId8"/>
          <a:stretch>
            <a:fillRect/>
          </a:stretch>
        </p:blipFill>
        <p:spPr>
          <a:xfrm>
            <a:off x="5830412" y="3618948"/>
            <a:ext cx="573074" cy="749873"/>
          </a:xfrm>
          <a:prstGeom prst="rect">
            <a:avLst/>
          </a:prstGeom>
        </p:spPr>
      </p:pic>
      <p:sp>
        <p:nvSpPr>
          <p:cNvPr id="28" name="TextBox 27">
            <a:extLst>
              <a:ext uri="{FF2B5EF4-FFF2-40B4-BE49-F238E27FC236}">
                <a16:creationId xmlns:a16="http://schemas.microsoft.com/office/drawing/2014/main" id="{5E9A5F9E-98E9-4157-52DF-431FE9F99FDB}"/>
              </a:ext>
            </a:extLst>
          </p:cNvPr>
          <p:cNvSpPr txBox="1"/>
          <p:nvPr/>
        </p:nvSpPr>
        <p:spPr>
          <a:xfrm>
            <a:off x="5971834" y="4738206"/>
            <a:ext cx="768936" cy="523220"/>
          </a:xfrm>
          <a:prstGeom prst="rect">
            <a:avLst/>
          </a:prstGeom>
          <a:noFill/>
        </p:spPr>
        <p:txBody>
          <a:bodyPr wrap="square" rtlCol="0">
            <a:spAutoFit/>
          </a:bodyPr>
          <a:lstStyle/>
          <a:p>
            <a:r>
              <a:rPr kumimoji="0" lang="fa-IR" sz="2800" b="0" i="0" u="none" strike="noStrike" kern="1200" cap="none" spc="0" normalizeH="0" baseline="0" noProof="0" dirty="0">
                <a:ln>
                  <a:noFill/>
                </a:ln>
                <a:solidFill>
                  <a:prstClr val="black"/>
                </a:solidFill>
                <a:effectLst/>
                <a:uLnTx/>
                <a:uFillTx/>
                <a:latin typeface="Calibri" panose="020F0502020204030204"/>
                <a:ea typeface="+mn-ea"/>
                <a:cs typeface="2  Mitra" panose="00000400000000000000" pitchFamily="2" charset="-78"/>
              </a:rPr>
              <a:t>4</a:t>
            </a:r>
            <a:endParaRPr lang="en-US" dirty="0"/>
          </a:p>
        </p:txBody>
      </p:sp>
    </p:spTree>
    <p:extLst>
      <p:ext uri="{BB962C8B-B14F-4D97-AF65-F5344CB8AC3E}">
        <p14:creationId xmlns:p14="http://schemas.microsoft.com/office/powerpoint/2010/main" val="2362307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45CEDD-F078-73F3-4913-9C3418DCA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263" y="0"/>
            <a:ext cx="10289737" cy="6858000"/>
          </a:xfrm>
          <a:prstGeom prst="rect">
            <a:avLst/>
          </a:prstGeom>
        </p:spPr>
      </p:pic>
      <p:sp>
        <p:nvSpPr>
          <p:cNvPr id="4" name="TextBox 3">
            <a:extLst>
              <a:ext uri="{FF2B5EF4-FFF2-40B4-BE49-F238E27FC236}">
                <a16:creationId xmlns:a16="http://schemas.microsoft.com/office/drawing/2014/main" id="{CFBEAE8C-8132-A861-9E51-889B1811A7D8}"/>
              </a:ext>
            </a:extLst>
          </p:cNvPr>
          <p:cNvSpPr txBox="1"/>
          <p:nvPr/>
        </p:nvSpPr>
        <p:spPr>
          <a:xfrm>
            <a:off x="2079674" y="4287129"/>
            <a:ext cx="4138246" cy="2308324"/>
          </a:xfrm>
          <a:prstGeom prst="rect">
            <a:avLst/>
          </a:prstGeom>
          <a:noFill/>
        </p:spPr>
        <p:txBody>
          <a:bodyPr wrap="square" rtlCol="0">
            <a:spAutoFit/>
          </a:bodyPr>
          <a:lstStyle/>
          <a:p>
            <a:r>
              <a:rPr lang="en-US" sz="4800" dirty="0">
                <a:solidFill>
                  <a:schemeClr val="bg1"/>
                </a:solidFill>
                <a:effectLst>
                  <a:outerShdw blurRad="38100" dist="38100" dir="2700000" algn="tl">
                    <a:srgbClr val="000000">
                      <a:alpha val="43137"/>
                    </a:srgbClr>
                  </a:outerShdw>
                </a:effectLst>
              </a:rPr>
              <a:t>Thank you</a:t>
            </a:r>
          </a:p>
          <a:p>
            <a:r>
              <a:rPr lang="en-US" sz="2400" dirty="0">
                <a:solidFill>
                  <a:schemeClr val="bg1"/>
                </a:solidFill>
                <a:effectLst>
                  <a:outerShdw blurRad="38100" dist="38100" dir="2700000" algn="tl">
                    <a:srgbClr val="000000">
                      <a:alpha val="43137"/>
                    </a:srgbClr>
                  </a:outerShdw>
                </a:effectLst>
              </a:rPr>
              <a:t>Pouria Mouris</a:t>
            </a:r>
          </a:p>
          <a:p>
            <a:endParaRPr lang="en-US" sz="2400" dirty="0">
              <a:solidFill>
                <a:schemeClr val="bg1"/>
              </a:solidFill>
              <a:effectLst>
                <a:outerShdw blurRad="38100" dist="38100" dir="2700000" algn="tl">
                  <a:srgbClr val="000000">
                    <a:alpha val="43137"/>
                  </a:srgbClr>
                </a:outerShdw>
              </a:effectLst>
            </a:endParaRPr>
          </a:p>
          <a:p>
            <a:r>
              <a:rPr lang="en-US" sz="2400" dirty="0">
                <a:solidFill>
                  <a:schemeClr val="bg1"/>
                </a:solidFill>
                <a:effectLst>
                  <a:outerShdw blurRad="38100" dist="38100" dir="2700000" algn="tl">
                    <a:srgbClr val="000000">
                      <a:alpha val="43137"/>
                    </a:srgbClr>
                  </a:outerShdw>
                </a:effectLst>
              </a:rPr>
              <a:t>Professor:</a:t>
            </a:r>
          </a:p>
          <a:p>
            <a:r>
              <a:rPr lang="en-US" sz="2400" dirty="0">
                <a:solidFill>
                  <a:schemeClr val="bg1"/>
                </a:solidFill>
                <a:effectLst>
                  <a:outerShdw blurRad="38100" dist="38100" dir="2700000" algn="tl">
                    <a:srgbClr val="000000">
                      <a:alpha val="43137"/>
                    </a:srgbClr>
                  </a:outerShdw>
                </a:effectLst>
              </a:rPr>
              <a:t>Zahra Asaei</a:t>
            </a:r>
          </a:p>
        </p:txBody>
      </p:sp>
    </p:spTree>
    <p:extLst>
      <p:ext uri="{BB962C8B-B14F-4D97-AF65-F5344CB8AC3E}">
        <p14:creationId xmlns:p14="http://schemas.microsoft.com/office/powerpoint/2010/main" val="1839228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D54FE2-C8FF-4F17-9980-8F4E9F58C6BC}"/>
              </a:ext>
            </a:extLst>
          </p:cNvPr>
          <p:cNvPicPr>
            <a:picLocks noChangeAspect="1"/>
          </p:cNvPicPr>
          <p:nvPr/>
        </p:nvPicPr>
        <p:blipFill>
          <a:blip r:embed="rId2"/>
          <a:stretch>
            <a:fillRect/>
          </a:stretch>
        </p:blipFill>
        <p:spPr>
          <a:xfrm>
            <a:off x="7619999" y="0"/>
            <a:ext cx="4572001" cy="6858000"/>
          </a:xfrm>
          <a:prstGeom prst="rect">
            <a:avLst/>
          </a:prstGeom>
        </p:spPr>
      </p:pic>
      <p:sp>
        <p:nvSpPr>
          <p:cNvPr id="5" name="TextBox 4">
            <a:extLst>
              <a:ext uri="{FF2B5EF4-FFF2-40B4-BE49-F238E27FC236}">
                <a16:creationId xmlns:a16="http://schemas.microsoft.com/office/drawing/2014/main" id="{C27AB18E-3C07-5AEC-2DDA-48D179ABFF62}"/>
              </a:ext>
            </a:extLst>
          </p:cNvPr>
          <p:cNvSpPr txBox="1"/>
          <p:nvPr/>
        </p:nvSpPr>
        <p:spPr>
          <a:xfrm>
            <a:off x="914400" y="379827"/>
            <a:ext cx="6358597" cy="1200329"/>
          </a:xfrm>
          <a:prstGeom prst="rect">
            <a:avLst/>
          </a:prstGeom>
          <a:noFill/>
        </p:spPr>
        <p:txBody>
          <a:bodyPr wrap="square" rtlCol="0">
            <a:spAutoFit/>
          </a:bodyPr>
          <a:lstStyle/>
          <a:p>
            <a:pPr algn="r"/>
            <a:r>
              <a:rPr lang="fa-IR" sz="3600" dirty="0">
                <a:cs typeface="2  Mitra" panose="00000400000000000000" pitchFamily="2" charset="-78"/>
              </a:rPr>
              <a:t>تسلا با استفاده از هوش مصنوعی در سیستم های خودروسازی روز به روز پیشرفت کرده است. </a:t>
            </a:r>
            <a:endParaRPr lang="en-US" sz="3600" dirty="0">
              <a:cs typeface="2  Mitra" panose="00000400000000000000" pitchFamily="2" charset="-78"/>
            </a:endParaRPr>
          </a:p>
        </p:txBody>
      </p:sp>
      <p:sp>
        <p:nvSpPr>
          <p:cNvPr id="6" name="TextBox 5">
            <a:extLst>
              <a:ext uri="{FF2B5EF4-FFF2-40B4-BE49-F238E27FC236}">
                <a16:creationId xmlns:a16="http://schemas.microsoft.com/office/drawing/2014/main" id="{D5D95554-D4A6-5A93-05DA-5C4641FE385A}"/>
              </a:ext>
            </a:extLst>
          </p:cNvPr>
          <p:cNvSpPr txBox="1"/>
          <p:nvPr/>
        </p:nvSpPr>
        <p:spPr>
          <a:xfrm>
            <a:off x="436099" y="3429000"/>
            <a:ext cx="6836898" cy="1200329"/>
          </a:xfrm>
          <a:prstGeom prst="rect">
            <a:avLst/>
          </a:prstGeom>
          <a:noFill/>
        </p:spPr>
        <p:txBody>
          <a:bodyPr wrap="square" rtlCol="0">
            <a:spAutoFit/>
          </a:bodyPr>
          <a:lstStyle/>
          <a:p>
            <a:pPr algn="r"/>
            <a:r>
              <a:rPr kumimoji="0" lang="fa-IR" sz="3600" b="0" i="0" u="none" strike="noStrike" kern="1200" cap="none" spc="0" normalizeH="0" baseline="0" noProof="0" dirty="0">
                <a:ln>
                  <a:noFill/>
                </a:ln>
                <a:solidFill>
                  <a:prstClr val="black"/>
                </a:solidFill>
                <a:effectLst/>
                <a:uLnTx/>
                <a:uFillTx/>
                <a:latin typeface="Calibri" panose="020F0502020204030204"/>
                <a:ea typeface="+mn-ea"/>
                <a:cs typeface="2  Mitra" panose="00000400000000000000" pitchFamily="2" charset="-78"/>
              </a:rPr>
              <a:t>در اینجا با فناوری های موجود در این خودرو آشنا می شویم و به بررسی پیشرفت ها میپردازیم.</a:t>
            </a:r>
            <a:endParaRPr lang="en-US" dirty="0"/>
          </a:p>
        </p:txBody>
      </p:sp>
      <p:sp>
        <p:nvSpPr>
          <p:cNvPr id="7" name="Rectangle 6">
            <a:extLst>
              <a:ext uri="{FF2B5EF4-FFF2-40B4-BE49-F238E27FC236}">
                <a16:creationId xmlns:a16="http://schemas.microsoft.com/office/drawing/2014/main" id="{CC2005D3-E533-642F-592E-6E73364C6306}"/>
              </a:ext>
            </a:extLst>
          </p:cNvPr>
          <p:cNvSpPr/>
          <p:nvPr/>
        </p:nvSpPr>
        <p:spPr>
          <a:xfrm>
            <a:off x="7272997" y="379827"/>
            <a:ext cx="45719" cy="575992"/>
          </a:xfrm>
          <a:prstGeom prst="rect">
            <a:avLst/>
          </a:prstGeom>
          <a:solidFill>
            <a:schemeClr val="tx1">
              <a:lumMod val="65000"/>
              <a:lumOff val="35000"/>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gradFill>
                <a:gsLst>
                  <a:gs pos="21000">
                    <a:srgbClr val="53575C"/>
                  </a:gs>
                  <a:gs pos="88000">
                    <a:srgbClr val="C5C7CA"/>
                  </a:gs>
                </a:gsLst>
                <a:lin ang="5400000"/>
              </a:gradFill>
            </a:endParaRPr>
          </a:p>
        </p:txBody>
      </p:sp>
      <p:sp>
        <p:nvSpPr>
          <p:cNvPr id="8" name="Rectangle 7">
            <a:extLst>
              <a:ext uri="{FF2B5EF4-FFF2-40B4-BE49-F238E27FC236}">
                <a16:creationId xmlns:a16="http://schemas.microsoft.com/office/drawing/2014/main" id="{EC60A373-C929-E454-FF8B-43E0F369CC01}"/>
              </a:ext>
            </a:extLst>
          </p:cNvPr>
          <p:cNvSpPr/>
          <p:nvPr/>
        </p:nvSpPr>
        <p:spPr>
          <a:xfrm>
            <a:off x="7318716" y="3429000"/>
            <a:ext cx="45719" cy="575992"/>
          </a:xfrm>
          <a:prstGeom prst="rect">
            <a:avLst/>
          </a:prstGeom>
          <a:solidFill>
            <a:schemeClr val="tx1">
              <a:lumMod val="65000"/>
              <a:lumOff val="35000"/>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1139478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1334AA-0780-83AF-F701-B6CA869405BD}"/>
              </a:ext>
            </a:extLst>
          </p:cNvPr>
          <p:cNvPicPr>
            <a:picLocks noChangeAspect="1"/>
          </p:cNvPicPr>
          <p:nvPr/>
        </p:nvPicPr>
        <p:blipFill>
          <a:blip r:embed="rId2"/>
          <a:stretch>
            <a:fillRect/>
          </a:stretch>
        </p:blipFill>
        <p:spPr>
          <a:xfrm>
            <a:off x="513953" y="1005938"/>
            <a:ext cx="5114987" cy="3158002"/>
          </a:xfrm>
          <a:prstGeom prst="rect">
            <a:avLst/>
          </a:prstGeom>
        </p:spPr>
      </p:pic>
      <p:pic>
        <p:nvPicPr>
          <p:cNvPr id="5" name="Picture 4">
            <a:extLst>
              <a:ext uri="{FF2B5EF4-FFF2-40B4-BE49-F238E27FC236}">
                <a16:creationId xmlns:a16="http://schemas.microsoft.com/office/drawing/2014/main" id="{D72E24A0-0B77-8588-9B56-5300D67AB1F9}"/>
              </a:ext>
            </a:extLst>
          </p:cNvPr>
          <p:cNvPicPr>
            <a:picLocks noChangeAspect="1"/>
          </p:cNvPicPr>
          <p:nvPr/>
        </p:nvPicPr>
        <p:blipFill>
          <a:blip r:embed="rId3"/>
          <a:stretch>
            <a:fillRect/>
          </a:stretch>
        </p:blipFill>
        <p:spPr>
          <a:xfrm>
            <a:off x="6675601" y="1005938"/>
            <a:ext cx="5114987" cy="3158002"/>
          </a:xfrm>
          <a:prstGeom prst="rect">
            <a:avLst/>
          </a:prstGeom>
        </p:spPr>
      </p:pic>
      <p:sp>
        <p:nvSpPr>
          <p:cNvPr id="6" name="TextBox 5">
            <a:extLst>
              <a:ext uri="{FF2B5EF4-FFF2-40B4-BE49-F238E27FC236}">
                <a16:creationId xmlns:a16="http://schemas.microsoft.com/office/drawing/2014/main" id="{D534B0DA-CBE1-C3A6-D7CF-77D85895542C}"/>
              </a:ext>
            </a:extLst>
          </p:cNvPr>
          <p:cNvSpPr txBox="1"/>
          <p:nvPr/>
        </p:nvSpPr>
        <p:spPr>
          <a:xfrm>
            <a:off x="513953" y="4431324"/>
            <a:ext cx="5114987" cy="1446550"/>
          </a:xfrm>
          <a:prstGeom prst="rect">
            <a:avLst/>
          </a:prstGeom>
          <a:noFill/>
        </p:spPr>
        <p:txBody>
          <a:bodyPr wrap="square" rtlCol="0">
            <a:spAutoFit/>
          </a:bodyPr>
          <a:lstStyle/>
          <a:p>
            <a:pPr algn="r"/>
            <a:r>
              <a:rPr lang="fa-IR" sz="3200" dirty="0">
                <a:effectLst>
                  <a:outerShdw blurRad="38100" dist="38100" dir="2700000" algn="tl">
                    <a:srgbClr val="000000">
                      <a:alpha val="43137"/>
                    </a:srgbClr>
                  </a:outerShdw>
                </a:effectLst>
                <a:cs typeface="2  Mitra" panose="00000400000000000000" pitchFamily="2" charset="-78"/>
              </a:rPr>
              <a:t>ایلان ماسک</a:t>
            </a:r>
          </a:p>
          <a:p>
            <a:pPr algn="r"/>
            <a:r>
              <a:rPr lang="fa-IR" sz="2800" dirty="0">
                <a:cs typeface="2  Mitra" panose="00000400000000000000" pitchFamily="2" charset="-78"/>
              </a:rPr>
              <a:t>بنیانگذار و مدیرعامل تسلا؛ از برترین کارآفرینان و فناوران دنیا</a:t>
            </a:r>
            <a:endParaRPr lang="en-US" sz="2800" dirty="0">
              <a:cs typeface="2  Mitra" panose="00000400000000000000" pitchFamily="2" charset="-78"/>
            </a:endParaRPr>
          </a:p>
        </p:txBody>
      </p:sp>
      <p:sp>
        <p:nvSpPr>
          <p:cNvPr id="7" name="TextBox 6">
            <a:extLst>
              <a:ext uri="{FF2B5EF4-FFF2-40B4-BE49-F238E27FC236}">
                <a16:creationId xmlns:a16="http://schemas.microsoft.com/office/drawing/2014/main" id="{EF98EC5F-8A40-B24F-CF41-B45183DFD927}"/>
              </a:ext>
            </a:extLst>
          </p:cNvPr>
          <p:cNvSpPr txBox="1"/>
          <p:nvPr/>
        </p:nvSpPr>
        <p:spPr>
          <a:xfrm>
            <a:off x="6675601" y="4431324"/>
            <a:ext cx="5114987" cy="1877437"/>
          </a:xfrm>
          <a:prstGeom prst="rect">
            <a:avLst/>
          </a:prstGeom>
          <a:noFill/>
        </p:spPr>
        <p:txBody>
          <a:bodyPr wrap="square" rtlCol="0">
            <a:spAutoFit/>
          </a:bodyPr>
          <a:lstStyle/>
          <a:p>
            <a:pPr algn="r"/>
            <a:r>
              <a:rPr lang="fa-IR" sz="3200" dirty="0">
                <a:effectLst>
                  <a:outerShdw blurRad="38100" dist="38100" dir="2700000" algn="tl">
                    <a:srgbClr val="000000">
                      <a:alpha val="43137"/>
                    </a:srgbClr>
                  </a:outerShdw>
                </a:effectLst>
                <a:cs typeface="2  Mitra" panose="00000400000000000000" pitchFamily="2" charset="-78"/>
              </a:rPr>
              <a:t>تسلا؛ شروع یک رویا</a:t>
            </a:r>
          </a:p>
          <a:p>
            <a:pPr algn="r"/>
            <a:r>
              <a:rPr lang="fa-IR" sz="2800" dirty="0">
                <a:cs typeface="2  Mitra" panose="00000400000000000000" pitchFamily="2" charset="-78"/>
              </a:rPr>
              <a:t>تأسیس در سال 2003 توسط ایلان ماسک؛ تولید کننده به شکل سراری محصــــولات شرکت در کارخانه های تسلا</a:t>
            </a:r>
            <a:endParaRPr lang="en-US" sz="2800" dirty="0">
              <a:cs typeface="2  Mitra" panose="00000400000000000000" pitchFamily="2" charset="-78"/>
            </a:endParaRPr>
          </a:p>
        </p:txBody>
      </p:sp>
    </p:spTree>
    <p:extLst>
      <p:ext uri="{BB962C8B-B14F-4D97-AF65-F5344CB8AC3E}">
        <p14:creationId xmlns:p14="http://schemas.microsoft.com/office/powerpoint/2010/main" val="3690865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12EBA34-A8C1-43EA-1979-C8630CA49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 y="2782182"/>
            <a:ext cx="6612179" cy="4075818"/>
          </a:xfrm>
          <a:prstGeom prst="rect">
            <a:avLst/>
          </a:prstGeom>
        </p:spPr>
      </p:pic>
      <p:sp>
        <p:nvSpPr>
          <p:cNvPr id="4" name="TextBox 3">
            <a:extLst>
              <a:ext uri="{FF2B5EF4-FFF2-40B4-BE49-F238E27FC236}">
                <a16:creationId xmlns:a16="http://schemas.microsoft.com/office/drawing/2014/main" id="{509038AE-AC15-6EB4-DCA4-79A7F5063433}"/>
              </a:ext>
            </a:extLst>
          </p:cNvPr>
          <p:cNvSpPr txBox="1"/>
          <p:nvPr/>
        </p:nvSpPr>
        <p:spPr>
          <a:xfrm>
            <a:off x="6096000" y="351474"/>
            <a:ext cx="5331655" cy="646331"/>
          </a:xfrm>
          <a:prstGeom prst="rect">
            <a:avLst/>
          </a:prstGeom>
          <a:noFill/>
        </p:spPr>
        <p:txBody>
          <a:bodyPr wrap="square" rtlCol="0">
            <a:spAutoFit/>
          </a:bodyPr>
          <a:lstStyle/>
          <a:p>
            <a:pPr algn="l" rtl="1"/>
            <a:r>
              <a:rPr lang="fa-IR" sz="3600" dirty="0"/>
              <a:t> پیشرفت های </a:t>
            </a:r>
            <a:r>
              <a:rPr lang="en-US" sz="3600" dirty="0"/>
              <a:t>AI </a:t>
            </a:r>
            <a:r>
              <a:rPr lang="fa-IR" sz="3600" dirty="0"/>
              <a:t> در خودروسازی</a:t>
            </a:r>
            <a:endParaRPr lang="en-US" sz="3600" dirty="0"/>
          </a:p>
        </p:txBody>
      </p:sp>
      <p:sp>
        <p:nvSpPr>
          <p:cNvPr id="5" name="TextBox 4">
            <a:extLst>
              <a:ext uri="{FF2B5EF4-FFF2-40B4-BE49-F238E27FC236}">
                <a16:creationId xmlns:a16="http://schemas.microsoft.com/office/drawing/2014/main" id="{C53FDC28-9468-57CA-3F17-704F4F2799F6}"/>
              </a:ext>
            </a:extLst>
          </p:cNvPr>
          <p:cNvSpPr txBox="1"/>
          <p:nvPr/>
        </p:nvSpPr>
        <p:spPr>
          <a:xfrm>
            <a:off x="1026943" y="1321582"/>
            <a:ext cx="9186203" cy="1446550"/>
          </a:xfrm>
          <a:prstGeom prst="rect">
            <a:avLst/>
          </a:prstGeom>
          <a:noFill/>
        </p:spPr>
        <p:txBody>
          <a:bodyPr wrap="square" rtlCol="0">
            <a:spAutoFit/>
          </a:bodyPr>
          <a:lstStyle/>
          <a:p>
            <a:pPr algn="r" rtl="1"/>
            <a:r>
              <a:rPr lang="fa-IR" sz="3200" b="1" dirty="0">
                <a:cs typeface="2  Mitra" panose="00000400000000000000" pitchFamily="2" charset="-78"/>
              </a:rPr>
              <a:t>خودران شدن</a:t>
            </a:r>
          </a:p>
          <a:p>
            <a:pPr algn="just" rtl="1"/>
            <a:r>
              <a:rPr lang="fa-IR" sz="2800" dirty="0">
                <a:cs typeface="2  Mitra" panose="00000400000000000000" pitchFamily="2" charset="-78"/>
              </a:rPr>
              <a:t>یکی از بزگترین پیشرفت های</a:t>
            </a:r>
            <a:r>
              <a:rPr lang="en-US" sz="2800" dirty="0">
                <a:cs typeface="2  Mitra" panose="00000400000000000000" pitchFamily="2" charset="-78"/>
              </a:rPr>
              <a:t>AI </a:t>
            </a:r>
            <a:r>
              <a:rPr lang="fa-IR" sz="2800" dirty="0">
                <a:cs typeface="2  Mitra" panose="00000400000000000000" pitchFamily="2" charset="-78"/>
              </a:rPr>
              <a:t> تکنولوژی خودران در خودرو می باشد و به امکان حرکت خودرو بدون نیاز به راننده اشاره دارد.</a:t>
            </a:r>
            <a:endParaRPr lang="en-US" sz="2800" dirty="0">
              <a:cs typeface="2  Mitra" panose="00000400000000000000" pitchFamily="2" charset="-78"/>
            </a:endParaRPr>
          </a:p>
        </p:txBody>
      </p:sp>
      <p:sp>
        <p:nvSpPr>
          <p:cNvPr id="6" name="TextBox 5">
            <a:extLst>
              <a:ext uri="{FF2B5EF4-FFF2-40B4-BE49-F238E27FC236}">
                <a16:creationId xmlns:a16="http://schemas.microsoft.com/office/drawing/2014/main" id="{6AE7E811-B30A-F968-54C7-6373E3A2C451}"/>
              </a:ext>
            </a:extLst>
          </p:cNvPr>
          <p:cNvSpPr txBox="1"/>
          <p:nvPr/>
        </p:nvSpPr>
        <p:spPr>
          <a:xfrm>
            <a:off x="1026943" y="2851979"/>
            <a:ext cx="9186203" cy="1446550"/>
          </a:xfrm>
          <a:prstGeom prst="rect">
            <a:avLst/>
          </a:prstGeom>
          <a:noFill/>
        </p:spPr>
        <p:txBody>
          <a:bodyPr wrap="square" rtlCol="0">
            <a:spAutoFit/>
          </a:bodyPr>
          <a:lstStyle/>
          <a:p>
            <a:pPr algn="r" rtl="1"/>
            <a:r>
              <a:rPr lang="fa-IR" sz="3200" b="1" dirty="0">
                <a:cs typeface="2  Mitra" panose="00000400000000000000" pitchFamily="2" charset="-78"/>
              </a:rPr>
              <a:t>شناسایی مسیر</a:t>
            </a:r>
          </a:p>
          <a:p>
            <a:pPr algn="just" rtl="1"/>
            <a:r>
              <a:rPr lang="fa-IR" sz="2800" dirty="0">
                <a:cs typeface="2  Mitra" panose="00000400000000000000" pitchFamily="2" charset="-78"/>
              </a:rPr>
              <a:t>سیستم های هوشمند خودرو قادر به تشخیص  مسیر، احتمال ترافیک و پیش بینی بهترین مسیر برای رانندگی می باشند.</a:t>
            </a:r>
            <a:endParaRPr lang="en-US" sz="2800" dirty="0">
              <a:cs typeface="2  Mitra" panose="00000400000000000000" pitchFamily="2" charset="-78"/>
            </a:endParaRPr>
          </a:p>
        </p:txBody>
      </p:sp>
      <p:sp>
        <p:nvSpPr>
          <p:cNvPr id="7" name="TextBox 6">
            <a:extLst>
              <a:ext uri="{FF2B5EF4-FFF2-40B4-BE49-F238E27FC236}">
                <a16:creationId xmlns:a16="http://schemas.microsoft.com/office/drawing/2014/main" id="{45A8929B-45C3-84C4-F536-53DB3EDDA962}"/>
              </a:ext>
            </a:extLst>
          </p:cNvPr>
          <p:cNvSpPr txBox="1"/>
          <p:nvPr/>
        </p:nvSpPr>
        <p:spPr>
          <a:xfrm>
            <a:off x="1026943" y="4309454"/>
            <a:ext cx="9186203" cy="1446550"/>
          </a:xfrm>
          <a:prstGeom prst="rect">
            <a:avLst/>
          </a:prstGeom>
          <a:noFill/>
        </p:spPr>
        <p:txBody>
          <a:bodyPr wrap="square" rtlCol="0">
            <a:spAutoFit/>
          </a:bodyPr>
          <a:lstStyle/>
          <a:p>
            <a:pPr algn="r" rtl="1"/>
            <a:r>
              <a:rPr lang="fa-IR" sz="3200" b="1" dirty="0">
                <a:cs typeface="2  Mitra" panose="00000400000000000000" pitchFamily="2" charset="-78"/>
              </a:rPr>
              <a:t>به روز رسانی های عمده</a:t>
            </a:r>
          </a:p>
          <a:p>
            <a:pPr algn="just" rtl="1"/>
            <a:r>
              <a:rPr lang="fa-IR" sz="2800" dirty="0">
                <a:cs typeface="2  Mitra" panose="00000400000000000000" pitchFamily="2" charset="-78"/>
              </a:rPr>
              <a:t>با استفاده از تکنولوژی </a:t>
            </a:r>
            <a:r>
              <a:rPr lang="en-US" sz="2800" dirty="0">
                <a:cs typeface="2  Mitra" panose="00000400000000000000" pitchFamily="2" charset="-78"/>
              </a:rPr>
              <a:t>OTA (Over-the-Air)</a:t>
            </a:r>
            <a:r>
              <a:rPr lang="fa-IR" sz="2800" dirty="0">
                <a:cs typeface="2  Mitra" panose="00000400000000000000" pitchFamily="2" charset="-78"/>
              </a:rPr>
              <a:t> تسلا می تواند به روز رسانی های عمده ایمنی و پیشرانه را به صورت مستقیم به خودرو ها ارسال کند.</a:t>
            </a:r>
            <a:endParaRPr lang="en-US" sz="2800" dirty="0">
              <a:cs typeface="2  Mitra" panose="00000400000000000000" pitchFamily="2" charset="-78"/>
            </a:endParaRPr>
          </a:p>
        </p:txBody>
      </p:sp>
      <p:sp>
        <p:nvSpPr>
          <p:cNvPr id="8" name="Rectangle: Rounded Corners 7">
            <a:extLst>
              <a:ext uri="{FF2B5EF4-FFF2-40B4-BE49-F238E27FC236}">
                <a16:creationId xmlns:a16="http://schemas.microsoft.com/office/drawing/2014/main" id="{F548B037-D9F2-149B-3549-10E16D5418BB}"/>
              </a:ext>
            </a:extLst>
          </p:cNvPr>
          <p:cNvSpPr/>
          <p:nvPr/>
        </p:nvSpPr>
        <p:spPr>
          <a:xfrm>
            <a:off x="10757094" y="1455488"/>
            <a:ext cx="407963" cy="40144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7C1AAFF-D9C6-62EA-52E1-E33D018F3E51}"/>
              </a:ext>
            </a:extLst>
          </p:cNvPr>
          <p:cNvSpPr/>
          <p:nvPr/>
        </p:nvSpPr>
        <p:spPr>
          <a:xfrm>
            <a:off x="10757093" y="4476532"/>
            <a:ext cx="407963" cy="40144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A0F48EC-1F33-FFEB-457E-D8EBB68502BF}"/>
              </a:ext>
            </a:extLst>
          </p:cNvPr>
          <p:cNvSpPr/>
          <p:nvPr/>
        </p:nvSpPr>
        <p:spPr>
          <a:xfrm>
            <a:off x="10757093" y="2923934"/>
            <a:ext cx="407963" cy="40144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E76BE9EB-D4C8-3FFB-4F5E-8EE4FD9F9ECF}"/>
              </a:ext>
            </a:extLst>
          </p:cNvPr>
          <p:cNvSpPr/>
          <p:nvPr/>
        </p:nvSpPr>
        <p:spPr>
          <a:xfrm>
            <a:off x="10938214" y="1856936"/>
            <a:ext cx="45719" cy="106699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C2BFCF55-A6D5-0784-869D-D6BC47669A9F}"/>
              </a:ext>
            </a:extLst>
          </p:cNvPr>
          <p:cNvSpPr/>
          <p:nvPr/>
        </p:nvSpPr>
        <p:spPr>
          <a:xfrm>
            <a:off x="10938214" y="3315378"/>
            <a:ext cx="45719" cy="116115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0CCCA0F4-1625-70D6-C565-0B3355977972}"/>
              </a:ext>
            </a:extLst>
          </p:cNvPr>
          <p:cNvSpPr/>
          <p:nvPr/>
        </p:nvSpPr>
        <p:spPr>
          <a:xfrm>
            <a:off x="10938212" y="1198498"/>
            <a:ext cx="45721" cy="24547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71E0A8D0-C68C-334E-90DB-2524EDF4A073}"/>
              </a:ext>
            </a:extLst>
          </p:cNvPr>
          <p:cNvSpPr/>
          <p:nvPr/>
        </p:nvSpPr>
        <p:spPr>
          <a:xfrm>
            <a:off x="10938212" y="4877980"/>
            <a:ext cx="45720" cy="65843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B2E7C9A1-F8D9-0E14-5E34-E8C7E0F4C178}"/>
              </a:ext>
            </a:extLst>
          </p:cNvPr>
          <p:cNvSpPr/>
          <p:nvPr/>
        </p:nvSpPr>
        <p:spPr>
          <a:xfrm rot="5400000">
            <a:off x="10458861" y="1364779"/>
            <a:ext cx="45719" cy="5371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779A5763-90C1-67AB-CD0F-554856E9C4F7}"/>
              </a:ext>
            </a:extLst>
          </p:cNvPr>
          <p:cNvSpPr/>
          <p:nvPr/>
        </p:nvSpPr>
        <p:spPr>
          <a:xfrm rot="5400000">
            <a:off x="10458860" y="2875299"/>
            <a:ext cx="45719" cy="53715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1CC9ABC5-4988-C338-E733-0BE1F3F88507}"/>
              </a:ext>
            </a:extLst>
          </p:cNvPr>
          <p:cNvSpPr/>
          <p:nvPr/>
        </p:nvSpPr>
        <p:spPr>
          <a:xfrm rot="5400000">
            <a:off x="10459006" y="4424008"/>
            <a:ext cx="45719" cy="5374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5CD3A6C5-D62D-8EA5-C208-45F4AAD53087}"/>
              </a:ext>
            </a:extLst>
          </p:cNvPr>
          <p:cNvSpPr txBox="1"/>
          <p:nvPr/>
        </p:nvSpPr>
        <p:spPr>
          <a:xfrm>
            <a:off x="10790385" y="1394602"/>
            <a:ext cx="295653" cy="523220"/>
          </a:xfrm>
          <a:prstGeom prst="rect">
            <a:avLst/>
          </a:prstGeom>
          <a:noFill/>
        </p:spPr>
        <p:txBody>
          <a:bodyPr wrap="square" rtlCol="0">
            <a:spAutoFit/>
          </a:bodyPr>
          <a:lstStyle/>
          <a:p>
            <a:r>
              <a:rPr lang="fa-IR" sz="2800" dirty="0">
                <a:cs typeface="2  Mitra" panose="00000400000000000000" pitchFamily="2" charset="-78"/>
              </a:rPr>
              <a:t>1</a:t>
            </a:r>
            <a:endParaRPr lang="en-US" sz="2800" dirty="0">
              <a:cs typeface="2  Mitra" panose="00000400000000000000" pitchFamily="2" charset="-78"/>
            </a:endParaRPr>
          </a:p>
        </p:txBody>
      </p:sp>
      <p:sp>
        <p:nvSpPr>
          <p:cNvPr id="21" name="TextBox 20">
            <a:extLst>
              <a:ext uri="{FF2B5EF4-FFF2-40B4-BE49-F238E27FC236}">
                <a16:creationId xmlns:a16="http://schemas.microsoft.com/office/drawing/2014/main" id="{9C3786B9-EE8F-88FC-32D1-1BC1214F851A}"/>
              </a:ext>
            </a:extLst>
          </p:cNvPr>
          <p:cNvSpPr txBox="1"/>
          <p:nvPr/>
        </p:nvSpPr>
        <p:spPr>
          <a:xfrm>
            <a:off x="10820163" y="2859405"/>
            <a:ext cx="309489" cy="523220"/>
          </a:xfrm>
          <a:prstGeom prst="rect">
            <a:avLst/>
          </a:prstGeom>
          <a:noFill/>
        </p:spPr>
        <p:txBody>
          <a:bodyPr wrap="square" rtlCol="0">
            <a:spAutoFit/>
          </a:bodyPr>
          <a:lstStyle/>
          <a:p>
            <a:r>
              <a:rPr lang="fa-IR" sz="2800" dirty="0">
                <a:cs typeface="2  Mitra" panose="00000400000000000000" pitchFamily="2" charset="-78"/>
              </a:rPr>
              <a:t>2</a:t>
            </a:r>
            <a:endParaRPr lang="en-US" sz="2800" dirty="0">
              <a:cs typeface="2  Mitra" panose="00000400000000000000" pitchFamily="2" charset="-78"/>
            </a:endParaRPr>
          </a:p>
        </p:txBody>
      </p:sp>
      <p:sp>
        <p:nvSpPr>
          <p:cNvPr id="22" name="TextBox 21">
            <a:extLst>
              <a:ext uri="{FF2B5EF4-FFF2-40B4-BE49-F238E27FC236}">
                <a16:creationId xmlns:a16="http://schemas.microsoft.com/office/drawing/2014/main" id="{A3C36286-E374-073D-37B4-EFED1C85DFCD}"/>
              </a:ext>
            </a:extLst>
          </p:cNvPr>
          <p:cNvSpPr txBox="1"/>
          <p:nvPr/>
        </p:nvSpPr>
        <p:spPr>
          <a:xfrm>
            <a:off x="10806328" y="4408261"/>
            <a:ext cx="309488" cy="523220"/>
          </a:xfrm>
          <a:prstGeom prst="rect">
            <a:avLst/>
          </a:prstGeom>
          <a:noFill/>
        </p:spPr>
        <p:txBody>
          <a:bodyPr wrap="square" rtlCol="0">
            <a:spAutoFit/>
          </a:bodyPr>
          <a:lstStyle/>
          <a:p>
            <a:r>
              <a:rPr lang="fa-IR" sz="2800" dirty="0">
                <a:cs typeface="2  Mitra" panose="00000400000000000000" pitchFamily="2" charset="-78"/>
              </a:rPr>
              <a:t>3</a:t>
            </a:r>
            <a:endParaRPr lang="en-US" sz="2800" dirty="0">
              <a:cs typeface="2  Mitra" panose="00000400000000000000" pitchFamily="2" charset="-78"/>
            </a:endParaRPr>
          </a:p>
        </p:txBody>
      </p:sp>
    </p:spTree>
    <p:extLst>
      <p:ext uri="{BB962C8B-B14F-4D97-AF65-F5344CB8AC3E}">
        <p14:creationId xmlns:p14="http://schemas.microsoft.com/office/powerpoint/2010/main" val="80476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5BC7FB-8535-8179-AF34-866E827DB522}"/>
              </a:ext>
            </a:extLst>
          </p:cNvPr>
          <p:cNvSpPr txBox="1"/>
          <p:nvPr/>
        </p:nvSpPr>
        <p:spPr>
          <a:xfrm>
            <a:off x="6528330" y="262993"/>
            <a:ext cx="5119719" cy="646331"/>
          </a:xfrm>
          <a:prstGeom prst="rect">
            <a:avLst/>
          </a:prstGeom>
          <a:noFill/>
        </p:spPr>
        <p:txBody>
          <a:bodyPr wrap="square" rtlCol="0">
            <a:spAutoFit/>
          </a:bodyPr>
          <a:lstStyle/>
          <a:p>
            <a:pPr algn="r" rtl="1"/>
            <a:r>
              <a:rPr lang="en-US" sz="3600" dirty="0">
                <a:cs typeface="2  Mitra" panose="00000400000000000000" pitchFamily="2" charset="-78"/>
              </a:rPr>
              <a:t>AI</a:t>
            </a:r>
            <a:r>
              <a:rPr lang="fa-IR" sz="3600" dirty="0">
                <a:cs typeface="2  Mitra" panose="00000400000000000000" pitchFamily="2" charset="-78"/>
              </a:rPr>
              <a:t> های استفاده شده در خودرو</a:t>
            </a:r>
            <a:endParaRPr lang="en-US" sz="3600" dirty="0">
              <a:cs typeface="2  Mitra" panose="00000400000000000000" pitchFamily="2" charset="-78"/>
            </a:endParaRPr>
          </a:p>
        </p:txBody>
      </p:sp>
      <p:sp>
        <p:nvSpPr>
          <p:cNvPr id="5" name="TextBox 4">
            <a:extLst>
              <a:ext uri="{FF2B5EF4-FFF2-40B4-BE49-F238E27FC236}">
                <a16:creationId xmlns:a16="http://schemas.microsoft.com/office/drawing/2014/main" id="{BA1C0632-72AF-0FD2-9FA1-4A9A34871DF6}"/>
              </a:ext>
            </a:extLst>
          </p:cNvPr>
          <p:cNvSpPr txBox="1"/>
          <p:nvPr/>
        </p:nvSpPr>
        <p:spPr>
          <a:xfrm>
            <a:off x="7427742" y="1369532"/>
            <a:ext cx="3882683" cy="1877437"/>
          </a:xfrm>
          <a:prstGeom prst="rect">
            <a:avLst/>
          </a:prstGeom>
          <a:noFill/>
        </p:spPr>
        <p:txBody>
          <a:bodyPr wrap="square" rtlCol="0">
            <a:spAutoFit/>
          </a:bodyPr>
          <a:lstStyle/>
          <a:p>
            <a:pPr algn="r" rtl="1"/>
            <a:r>
              <a:rPr lang="en-US" sz="3200" dirty="0">
                <a:cs typeface="2  Mitra" panose="00000400000000000000" pitchFamily="2" charset="-78"/>
              </a:rPr>
              <a:t>Autopilot</a:t>
            </a:r>
          </a:p>
          <a:p>
            <a:pPr algn="justLow" rtl="1"/>
            <a:r>
              <a:rPr lang="fa-IR" sz="2800" dirty="0">
                <a:cs typeface="2  Mitra" panose="00000400000000000000" pitchFamily="2" charset="-78"/>
              </a:rPr>
              <a:t>سیستم قدرتمند خودرانی با امکان تشخیص خودکار علامت های راهنمایی و رانندگی بهینه</a:t>
            </a:r>
            <a:endParaRPr lang="en-US" sz="2800" dirty="0">
              <a:cs typeface="2  Mitra" panose="00000400000000000000" pitchFamily="2" charset="-78"/>
            </a:endParaRPr>
          </a:p>
        </p:txBody>
      </p:sp>
      <p:sp>
        <p:nvSpPr>
          <p:cNvPr id="7" name="TextBox 6">
            <a:extLst>
              <a:ext uri="{FF2B5EF4-FFF2-40B4-BE49-F238E27FC236}">
                <a16:creationId xmlns:a16="http://schemas.microsoft.com/office/drawing/2014/main" id="{79DA951B-92B5-08E1-C6D6-2A262119BA29}"/>
              </a:ext>
            </a:extLst>
          </p:cNvPr>
          <p:cNvSpPr txBox="1"/>
          <p:nvPr/>
        </p:nvSpPr>
        <p:spPr>
          <a:xfrm>
            <a:off x="1051433" y="4479119"/>
            <a:ext cx="4520418" cy="1877437"/>
          </a:xfrm>
          <a:prstGeom prst="rect">
            <a:avLst/>
          </a:prstGeom>
          <a:noFill/>
        </p:spPr>
        <p:txBody>
          <a:bodyPr wrap="square" rtlCol="0">
            <a:spAutoFit/>
          </a:bodyPr>
          <a:lstStyle/>
          <a:p>
            <a:pPr algn="r" rtl="1"/>
            <a:r>
              <a:rPr lang="fa-IR" sz="3200" dirty="0">
                <a:cs typeface="2  Mitra" panose="00000400000000000000" pitchFamily="2" charset="-78"/>
              </a:rPr>
              <a:t>مانیتورینگ خودرو</a:t>
            </a:r>
          </a:p>
          <a:p>
            <a:pPr algn="just" rtl="1"/>
            <a:r>
              <a:rPr lang="fa-IR" sz="2800" dirty="0">
                <a:cs typeface="2  Mitra" panose="00000400000000000000" pitchFamily="2" charset="-78"/>
              </a:rPr>
              <a:t>سیستم هایی برای نظارت بر وضعیت خودرو و فرایند های کنترل مربوط به موتور و سیستم های الکترونیکی</a:t>
            </a:r>
            <a:endParaRPr lang="en-US" sz="2800" dirty="0">
              <a:cs typeface="2  Mitra" panose="00000400000000000000" pitchFamily="2" charset="-78"/>
            </a:endParaRPr>
          </a:p>
        </p:txBody>
      </p:sp>
      <p:sp>
        <p:nvSpPr>
          <p:cNvPr id="8" name="TextBox 7">
            <a:extLst>
              <a:ext uri="{FF2B5EF4-FFF2-40B4-BE49-F238E27FC236}">
                <a16:creationId xmlns:a16="http://schemas.microsoft.com/office/drawing/2014/main" id="{B010AA3F-1F75-49AD-780E-46705135708E}"/>
              </a:ext>
            </a:extLst>
          </p:cNvPr>
          <p:cNvSpPr txBox="1"/>
          <p:nvPr/>
        </p:nvSpPr>
        <p:spPr>
          <a:xfrm>
            <a:off x="7287065" y="3707177"/>
            <a:ext cx="4023360" cy="1877437"/>
          </a:xfrm>
          <a:prstGeom prst="rect">
            <a:avLst/>
          </a:prstGeom>
          <a:noFill/>
        </p:spPr>
        <p:txBody>
          <a:bodyPr wrap="square" rtlCol="0">
            <a:spAutoFit/>
          </a:bodyPr>
          <a:lstStyle/>
          <a:p>
            <a:pPr algn="r" rtl="1"/>
            <a:r>
              <a:rPr lang="fa-IR" sz="3200" dirty="0">
                <a:cs typeface="2  Mitra" panose="00000400000000000000" pitchFamily="2" charset="-78"/>
              </a:rPr>
              <a:t>پارک خودکار</a:t>
            </a:r>
          </a:p>
          <a:p>
            <a:pPr algn="just" rtl="1"/>
            <a:r>
              <a:rPr lang="fa-IR" sz="2800" dirty="0">
                <a:cs typeface="2  Mitra" panose="00000400000000000000" pitchFamily="2" charset="-78"/>
              </a:rPr>
              <a:t>سیستمی برای پارک خودکار در فضاهای کم و دشوار بدون دخالت راننده</a:t>
            </a:r>
            <a:endParaRPr lang="en-US" sz="2800" dirty="0">
              <a:cs typeface="2  Mitra" panose="00000400000000000000" pitchFamily="2" charset="-78"/>
            </a:endParaRPr>
          </a:p>
        </p:txBody>
      </p:sp>
      <p:pic>
        <p:nvPicPr>
          <p:cNvPr id="10" name="Picture 9">
            <a:extLst>
              <a:ext uri="{FF2B5EF4-FFF2-40B4-BE49-F238E27FC236}">
                <a16:creationId xmlns:a16="http://schemas.microsoft.com/office/drawing/2014/main" id="{37C20158-F5D7-F8F9-FEE7-931330A1C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700" y="164677"/>
            <a:ext cx="6123885" cy="3854548"/>
          </a:xfrm>
          <a:prstGeom prst="rect">
            <a:avLst/>
          </a:prstGeom>
        </p:spPr>
      </p:pic>
      <p:sp>
        <p:nvSpPr>
          <p:cNvPr id="11" name="Rectangle: Rounded Corners 10">
            <a:extLst>
              <a:ext uri="{FF2B5EF4-FFF2-40B4-BE49-F238E27FC236}">
                <a16:creationId xmlns:a16="http://schemas.microsoft.com/office/drawing/2014/main" id="{A0081803-3EB6-7397-4F49-0410F42A2AA5}"/>
              </a:ext>
            </a:extLst>
          </p:cNvPr>
          <p:cNvSpPr/>
          <p:nvPr/>
        </p:nvSpPr>
        <p:spPr>
          <a:xfrm>
            <a:off x="11310425" y="1511759"/>
            <a:ext cx="407963" cy="40144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013BDCE1-FFD0-54BA-EADD-F49F3DADA84A}"/>
              </a:ext>
            </a:extLst>
          </p:cNvPr>
          <p:cNvSpPr/>
          <p:nvPr/>
        </p:nvSpPr>
        <p:spPr>
          <a:xfrm>
            <a:off x="11310425" y="3801875"/>
            <a:ext cx="407963" cy="40144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BF77306-41DF-38EA-013B-5E65A4A4EAB6}"/>
              </a:ext>
            </a:extLst>
          </p:cNvPr>
          <p:cNvSpPr/>
          <p:nvPr/>
        </p:nvSpPr>
        <p:spPr>
          <a:xfrm>
            <a:off x="5571851" y="4573817"/>
            <a:ext cx="407963" cy="40144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C8AEA353-28B5-5072-4F31-3622DA9ECED0}"/>
              </a:ext>
            </a:extLst>
          </p:cNvPr>
          <p:cNvSpPr txBox="1"/>
          <p:nvPr/>
        </p:nvSpPr>
        <p:spPr>
          <a:xfrm>
            <a:off x="11352396" y="1450873"/>
            <a:ext cx="295653" cy="523220"/>
          </a:xfrm>
          <a:prstGeom prst="rect">
            <a:avLst/>
          </a:prstGeom>
          <a:noFill/>
        </p:spPr>
        <p:txBody>
          <a:bodyPr wrap="square" rtlCol="0">
            <a:spAutoFit/>
          </a:bodyPr>
          <a:lstStyle/>
          <a:p>
            <a:r>
              <a:rPr lang="fa-IR" sz="2800" dirty="0">
                <a:cs typeface="2  Mitra" panose="00000400000000000000" pitchFamily="2" charset="-78"/>
              </a:rPr>
              <a:t>1</a:t>
            </a:r>
            <a:endParaRPr lang="en-US" sz="2800" dirty="0">
              <a:cs typeface="2  Mitra" panose="00000400000000000000" pitchFamily="2" charset="-78"/>
            </a:endParaRPr>
          </a:p>
        </p:txBody>
      </p:sp>
      <p:sp>
        <p:nvSpPr>
          <p:cNvPr id="15" name="TextBox 14">
            <a:extLst>
              <a:ext uri="{FF2B5EF4-FFF2-40B4-BE49-F238E27FC236}">
                <a16:creationId xmlns:a16="http://schemas.microsoft.com/office/drawing/2014/main" id="{99712A2F-9F16-E59E-EC17-237C08DD3C5D}"/>
              </a:ext>
            </a:extLst>
          </p:cNvPr>
          <p:cNvSpPr txBox="1"/>
          <p:nvPr/>
        </p:nvSpPr>
        <p:spPr>
          <a:xfrm>
            <a:off x="11352396" y="3757615"/>
            <a:ext cx="295653" cy="523220"/>
          </a:xfrm>
          <a:prstGeom prst="rect">
            <a:avLst/>
          </a:prstGeom>
          <a:noFill/>
        </p:spPr>
        <p:txBody>
          <a:bodyPr wrap="square" rtlCol="0">
            <a:spAutoFit/>
          </a:bodyPr>
          <a:lstStyle/>
          <a:p>
            <a:r>
              <a:rPr lang="fa-IR" sz="2800" dirty="0">
                <a:cs typeface="2  Mitra" panose="00000400000000000000" pitchFamily="2" charset="-78"/>
              </a:rPr>
              <a:t>2</a:t>
            </a:r>
            <a:endParaRPr lang="en-US" sz="2800" dirty="0">
              <a:cs typeface="2  Mitra" panose="00000400000000000000" pitchFamily="2" charset="-78"/>
            </a:endParaRPr>
          </a:p>
        </p:txBody>
      </p:sp>
      <p:sp>
        <p:nvSpPr>
          <p:cNvPr id="16" name="TextBox 15">
            <a:extLst>
              <a:ext uri="{FF2B5EF4-FFF2-40B4-BE49-F238E27FC236}">
                <a16:creationId xmlns:a16="http://schemas.microsoft.com/office/drawing/2014/main" id="{8E26BEA5-9F8E-BE67-5EA3-D53CFE6711B1}"/>
              </a:ext>
            </a:extLst>
          </p:cNvPr>
          <p:cNvSpPr txBox="1"/>
          <p:nvPr/>
        </p:nvSpPr>
        <p:spPr>
          <a:xfrm>
            <a:off x="5628005" y="4512931"/>
            <a:ext cx="295653" cy="523220"/>
          </a:xfrm>
          <a:prstGeom prst="rect">
            <a:avLst/>
          </a:prstGeom>
          <a:noFill/>
        </p:spPr>
        <p:txBody>
          <a:bodyPr wrap="square" rtlCol="0">
            <a:spAutoFit/>
          </a:bodyPr>
          <a:lstStyle/>
          <a:p>
            <a:r>
              <a:rPr lang="fa-IR" sz="2800" dirty="0">
                <a:cs typeface="2  Mitra" panose="00000400000000000000" pitchFamily="2" charset="-78"/>
              </a:rPr>
              <a:t>3</a:t>
            </a:r>
            <a:endParaRPr lang="en-US" sz="2800" dirty="0">
              <a:cs typeface="2  Mitra" panose="00000400000000000000" pitchFamily="2" charset="-78"/>
            </a:endParaRPr>
          </a:p>
        </p:txBody>
      </p:sp>
    </p:spTree>
    <p:extLst>
      <p:ext uri="{BB962C8B-B14F-4D97-AF65-F5344CB8AC3E}">
        <p14:creationId xmlns:p14="http://schemas.microsoft.com/office/powerpoint/2010/main" val="783976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3AA844-0194-4CAC-2D45-2F6DC3E3C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67" y="126609"/>
            <a:ext cx="6902548" cy="3882683"/>
          </a:xfrm>
          <a:prstGeom prst="rect">
            <a:avLst/>
          </a:prstGeom>
        </p:spPr>
      </p:pic>
      <p:sp>
        <p:nvSpPr>
          <p:cNvPr id="4" name="TextBox 3">
            <a:extLst>
              <a:ext uri="{FF2B5EF4-FFF2-40B4-BE49-F238E27FC236}">
                <a16:creationId xmlns:a16="http://schemas.microsoft.com/office/drawing/2014/main" id="{685567D3-E01C-382D-39E2-889B3F2F8746}"/>
              </a:ext>
            </a:extLst>
          </p:cNvPr>
          <p:cNvSpPr txBox="1"/>
          <p:nvPr/>
        </p:nvSpPr>
        <p:spPr>
          <a:xfrm>
            <a:off x="4248443" y="231888"/>
            <a:ext cx="7582486" cy="1200329"/>
          </a:xfrm>
          <a:prstGeom prst="rect">
            <a:avLst/>
          </a:prstGeom>
          <a:noFill/>
        </p:spPr>
        <p:txBody>
          <a:bodyPr wrap="square" rtlCol="0">
            <a:spAutoFit/>
          </a:bodyPr>
          <a:lstStyle/>
          <a:p>
            <a:pPr algn="r" rtl="1"/>
            <a:r>
              <a:rPr lang="fa-IR" sz="3600" dirty="0">
                <a:cs typeface="2  Mitra" panose="00000400000000000000" pitchFamily="2" charset="-78"/>
              </a:rPr>
              <a:t>چه اجزایی در خودروی تسلا از </a:t>
            </a:r>
          </a:p>
          <a:p>
            <a:pPr algn="r" rtl="1"/>
            <a:r>
              <a:rPr lang="en-US" sz="3600" dirty="0">
                <a:cs typeface="2  Mitra" panose="00000400000000000000" pitchFamily="2" charset="-78"/>
              </a:rPr>
              <a:t>AI</a:t>
            </a:r>
            <a:r>
              <a:rPr lang="fa-IR" sz="3600" dirty="0">
                <a:cs typeface="2  Mitra" panose="00000400000000000000" pitchFamily="2" charset="-78"/>
              </a:rPr>
              <a:t> بهره می برد؟</a:t>
            </a:r>
            <a:endParaRPr lang="en-US" sz="3600" dirty="0">
              <a:cs typeface="2  Mitra" panose="00000400000000000000" pitchFamily="2" charset="-78"/>
            </a:endParaRPr>
          </a:p>
        </p:txBody>
      </p:sp>
      <p:sp>
        <p:nvSpPr>
          <p:cNvPr id="5" name="TextBox 4">
            <a:extLst>
              <a:ext uri="{FF2B5EF4-FFF2-40B4-BE49-F238E27FC236}">
                <a16:creationId xmlns:a16="http://schemas.microsoft.com/office/drawing/2014/main" id="{24948DC5-CEE0-39A3-F680-4AA50FEE3A1F}"/>
              </a:ext>
            </a:extLst>
          </p:cNvPr>
          <p:cNvSpPr txBox="1"/>
          <p:nvPr/>
        </p:nvSpPr>
        <p:spPr>
          <a:xfrm>
            <a:off x="8602394" y="1432217"/>
            <a:ext cx="3052689" cy="584775"/>
          </a:xfrm>
          <a:prstGeom prst="rect">
            <a:avLst/>
          </a:prstGeom>
          <a:noFill/>
        </p:spPr>
        <p:txBody>
          <a:bodyPr wrap="square" rtlCol="0">
            <a:spAutoFit/>
          </a:bodyPr>
          <a:lstStyle/>
          <a:p>
            <a:pPr algn="r" rtl="1"/>
            <a:r>
              <a:rPr lang="fa-IR" sz="3200" dirty="0">
                <a:cs typeface="2  Mitra" panose="00000400000000000000" pitchFamily="2" charset="-78"/>
              </a:rPr>
              <a:t>دوربین و سنسور</a:t>
            </a:r>
            <a:endParaRPr lang="en-US" sz="3200" dirty="0">
              <a:cs typeface="2  Mitra" panose="00000400000000000000" pitchFamily="2" charset="-78"/>
            </a:endParaRPr>
          </a:p>
        </p:txBody>
      </p:sp>
      <p:sp>
        <p:nvSpPr>
          <p:cNvPr id="6" name="TextBox 5">
            <a:extLst>
              <a:ext uri="{FF2B5EF4-FFF2-40B4-BE49-F238E27FC236}">
                <a16:creationId xmlns:a16="http://schemas.microsoft.com/office/drawing/2014/main" id="{4A41D527-7C6A-19BF-BDC5-273EB4002B6B}"/>
              </a:ext>
            </a:extLst>
          </p:cNvPr>
          <p:cNvSpPr txBox="1"/>
          <p:nvPr/>
        </p:nvSpPr>
        <p:spPr>
          <a:xfrm>
            <a:off x="379828" y="4180344"/>
            <a:ext cx="11451102" cy="2677656"/>
          </a:xfrm>
          <a:prstGeom prst="rect">
            <a:avLst/>
          </a:prstGeom>
          <a:noFill/>
        </p:spPr>
        <p:txBody>
          <a:bodyPr wrap="square" rtlCol="0">
            <a:spAutoFit/>
          </a:bodyPr>
          <a:lstStyle/>
          <a:p>
            <a:pPr algn="justLow" rtl="1"/>
            <a:r>
              <a:rPr lang="fa-IR" sz="2800" dirty="0">
                <a:cs typeface="2  Mitra" panose="00000400000000000000" pitchFamily="2" charset="-78"/>
              </a:rPr>
              <a:t>مسئولیت هایی که تسلا باید انجام دهد کاملاً شناخته شده است. همه این عملیات، از شناسایی خطوط تا ردیابی عابر پیاده، در زمان واقعی انجام می شود. تسلا به همین دلیل با کمک 8 دوربین کار می کند. علاوه بر این، وجود این تعداد دوربین تضمین می کند که منطقه کور وجود ندارد و کل اطراف خودرو پوشیده شده است.</a:t>
            </a:r>
          </a:p>
          <a:p>
            <a:pPr algn="justLow" rtl="1"/>
            <a:endParaRPr lang="fa-IR" sz="2800" dirty="0">
              <a:cs typeface="2  Mitra" panose="00000400000000000000" pitchFamily="2" charset="-78"/>
            </a:endParaRPr>
          </a:p>
          <a:p>
            <a:pPr algn="justLow" rtl="1"/>
            <a:r>
              <a:rPr lang="fa-IR" sz="2800" dirty="0">
                <a:cs typeface="2  Mitra" panose="00000400000000000000" pitchFamily="2" charset="-78"/>
              </a:rPr>
              <a:t>استراتژی تسلا به صورتی است که فقط از بینایی کامپیوتری استفاده می کند؛ به این معنا که شبکه های عصبی برای تجزیه و تحلیل ویدیوی خام به منظور ردیابی و تشخیص اشیاء بهره می برد.</a:t>
            </a:r>
          </a:p>
        </p:txBody>
      </p:sp>
    </p:spTree>
    <p:extLst>
      <p:ext uri="{BB962C8B-B14F-4D97-AF65-F5344CB8AC3E}">
        <p14:creationId xmlns:p14="http://schemas.microsoft.com/office/powerpoint/2010/main" val="35653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45B122-69F0-D4CE-70D8-255A9EE304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0" y="0"/>
            <a:ext cx="12174599" cy="6858000"/>
          </a:xfrm>
          <a:prstGeom prst="rect">
            <a:avLst/>
          </a:prstGeom>
        </p:spPr>
      </p:pic>
      <p:sp>
        <p:nvSpPr>
          <p:cNvPr id="5" name="TextBox 4">
            <a:extLst>
              <a:ext uri="{FF2B5EF4-FFF2-40B4-BE49-F238E27FC236}">
                <a16:creationId xmlns:a16="http://schemas.microsoft.com/office/drawing/2014/main" id="{4EFDE8AE-5E55-DC3E-C768-A4F91836C994}"/>
              </a:ext>
            </a:extLst>
          </p:cNvPr>
          <p:cNvSpPr txBox="1"/>
          <p:nvPr/>
        </p:nvSpPr>
        <p:spPr>
          <a:xfrm>
            <a:off x="0" y="0"/>
            <a:ext cx="12174599" cy="6124754"/>
          </a:xfrm>
          <a:prstGeom prst="rect">
            <a:avLst/>
          </a:prstGeom>
          <a:noFill/>
        </p:spPr>
        <p:txBody>
          <a:bodyPr wrap="square" rtlCol="0">
            <a:spAutoFit/>
          </a:bodyPr>
          <a:lstStyle/>
          <a:p>
            <a:pPr algn="justLow" rtl="1"/>
            <a:r>
              <a:rPr lang="en-US" sz="2800" dirty="0">
                <a:solidFill>
                  <a:schemeClr val="bg1"/>
                </a:solidFill>
                <a:effectLst>
                  <a:outerShdw blurRad="38100" dist="38100" dir="2700000" algn="tl">
                    <a:srgbClr val="000000">
                      <a:alpha val="43137"/>
                    </a:srgbClr>
                  </a:outerShdw>
                </a:effectLst>
                <a:cs typeface="2  Mitra" panose="00000400000000000000" pitchFamily="2" charset="-78"/>
              </a:rPr>
              <a:t>Autopilot</a:t>
            </a:r>
            <a:r>
              <a:rPr lang="fa-IR" sz="2800" dirty="0">
                <a:solidFill>
                  <a:schemeClr val="bg1"/>
                </a:solidFill>
                <a:effectLst>
                  <a:outerShdw blurRad="38100" dist="38100" dir="2700000" algn="tl">
                    <a:srgbClr val="000000">
                      <a:alpha val="43137"/>
                    </a:srgbClr>
                  </a:outerShdw>
                </a:effectLst>
                <a:cs typeface="2  Mitra" panose="00000400000000000000" pitchFamily="2" charset="-78"/>
              </a:rPr>
              <a:t> </a:t>
            </a:r>
            <a:r>
              <a:rPr lang="en-US" sz="2800" dirty="0">
                <a:solidFill>
                  <a:schemeClr val="bg1"/>
                </a:solidFill>
                <a:effectLst>
                  <a:outerShdw blurRad="38100" dist="38100" dir="2700000" algn="tl">
                    <a:srgbClr val="000000">
                      <a:alpha val="43137"/>
                    </a:srgbClr>
                  </a:outerShdw>
                </a:effectLst>
                <a:cs typeface="2  Mitra" panose="00000400000000000000" pitchFamily="2" charset="-78"/>
              </a:rPr>
              <a:t> </a:t>
            </a:r>
            <a:r>
              <a:rPr lang="fa-IR" sz="2800" dirty="0">
                <a:solidFill>
                  <a:schemeClr val="bg1"/>
                </a:solidFill>
                <a:effectLst>
                  <a:outerShdw blurRad="38100" dist="38100" dir="2700000" algn="tl">
                    <a:srgbClr val="000000">
                      <a:alpha val="43137"/>
                    </a:srgbClr>
                  </a:outerShdw>
                </a:effectLst>
                <a:cs typeface="2  Mitra" panose="00000400000000000000" pitchFamily="2" charset="-78"/>
              </a:rPr>
              <a:t>بر اساس یک نقشه با وضوح بالا است.</a:t>
            </a:r>
          </a:p>
          <a:p>
            <a:pPr algn="justLow" rtl="1"/>
            <a:endParaRPr lang="fa-IR" sz="2800" dirty="0">
              <a:solidFill>
                <a:schemeClr val="bg1"/>
              </a:solidFill>
              <a:effectLst>
                <a:outerShdw blurRad="38100" dist="38100" dir="2700000" algn="tl">
                  <a:srgbClr val="000000">
                    <a:alpha val="43137"/>
                  </a:srgbClr>
                </a:outerShdw>
              </a:effectLst>
              <a:cs typeface="2  Mitra" panose="00000400000000000000" pitchFamily="2" charset="-78"/>
            </a:endParaRPr>
          </a:p>
          <a:p>
            <a:pPr algn="justLow" rtl="1"/>
            <a:r>
              <a:rPr lang="fa-IR" sz="2800" dirty="0">
                <a:solidFill>
                  <a:schemeClr val="bg1"/>
                </a:solidFill>
                <a:effectLst>
                  <a:outerShdw blurRad="38100" dist="38100" dir="2700000" algn="tl">
                    <a:srgbClr val="000000">
                      <a:alpha val="43137"/>
                    </a:srgbClr>
                  </a:outerShdw>
                </a:effectLst>
                <a:cs typeface="2  Mitra" panose="00000400000000000000" pitchFamily="2" charset="-78"/>
              </a:rPr>
              <a:t>حتی اگر درختان، تابلوها یا خودروهای دیگری در راه وجود داشته باشد، می تواند جاده جلوتر و جاده اطراف ماشین را ببیند.</a:t>
            </a:r>
          </a:p>
          <a:p>
            <a:pPr algn="justLow" rtl="1"/>
            <a:endParaRPr lang="fa-IR" sz="2800" dirty="0">
              <a:solidFill>
                <a:schemeClr val="bg1"/>
              </a:solidFill>
              <a:effectLst>
                <a:outerShdw blurRad="38100" dist="38100" dir="2700000" algn="tl">
                  <a:srgbClr val="000000">
                    <a:alpha val="43137"/>
                  </a:srgbClr>
                </a:outerShdw>
              </a:effectLst>
              <a:cs typeface="2  Mitra" panose="00000400000000000000" pitchFamily="2" charset="-78"/>
            </a:endParaRPr>
          </a:p>
          <a:p>
            <a:pPr algn="justLow" rtl="1"/>
            <a:r>
              <a:rPr lang="fa-IR" sz="2800" dirty="0">
                <a:solidFill>
                  <a:schemeClr val="bg1"/>
                </a:solidFill>
                <a:effectLst>
                  <a:outerShdw blurRad="38100" dist="38100" dir="2700000" algn="tl">
                    <a:srgbClr val="000000">
                      <a:alpha val="43137"/>
                    </a:srgbClr>
                  </a:outerShdw>
                </a:effectLst>
                <a:cs typeface="2  Mitra" panose="00000400000000000000" pitchFamily="2" charset="-78"/>
              </a:rPr>
              <a:t>این خودرو از رادار، دوربین و حسگرهای اولتراسونیک برای کمک به تصمیم گیری در مورد اقدامات بعدی استفاده خواهد کرد.</a:t>
            </a:r>
          </a:p>
          <a:p>
            <a:pPr algn="justLow" rtl="1"/>
            <a:endParaRPr lang="fa-IR" sz="2800" dirty="0">
              <a:solidFill>
                <a:schemeClr val="bg1"/>
              </a:solidFill>
              <a:effectLst>
                <a:outerShdw blurRad="38100" dist="38100" dir="2700000" algn="tl">
                  <a:srgbClr val="000000">
                    <a:alpha val="43137"/>
                  </a:srgbClr>
                </a:outerShdw>
              </a:effectLst>
              <a:cs typeface="2  Mitra" panose="00000400000000000000" pitchFamily="2" charset="-78"/>
            </a:endParaRPr>
          </a:p>
          <a:p>
            <a:pPr algn="justLow" rtl="1"/>
            <a:r>
              <a:rPr lang="fa-IR" sz="2800" dirty="0">
                <a:solidFill>
                  <a:schemeClr val="bg1"/>
                </a:solidFill>
                <a:effectLst>
                  <a:outerShdw blurRad="38100" dist="38100" dir="2700000" algn="tl">
                    <a:srgbClr val="000000">
                      <a:alpha val="43137"/>
                    </a:srgbClr>
                  </a:outerShdw>
                </a:effectLst>
                <a:cs typeface="2  Mitra" panose="00000400000000000000" pitchFamily="2" charset="-78"/>
              </a:rPr>
              <a:t>رادار و دوربین مهم ترین ابزارها هستند زیرا اطلاعات مورد نیاز برای آگاهی خودرو از آنچه در اطراف آن می گذرد را ارائه می دهند.</a:t>
            </a:r>
          </a:p>
          <a:p>
            <a:pPr algn="justLow" rtl="1"/>
            <a:endParaRPr lang="fa-IR" sz="2800" dirty="0">
              <a:solidFill>
                <a:schemeClr val="bg1"/>
              </a:solidFill>
              <a:effectLst>
                <a:outerShdw blurRad="38100" dist="38100" dir="2700000" algn="tl">
                  <a:srgbClr val="000000">
                    <a:alpha val="43137"/>
                  </a:srgbClr>
                </a:outerShdw>
              </a:effectLst>
              <a:cs typeface="2  Mitra" panose="00000400000000000000" pitchFamily="2" charset="-78"/>
            </a:endParaRPr>
          </a:p>
          <a:p>
            <a:pPr algn="justLow" rtl="1"/>
            <a:r>
              <a:rPr lang="fa-IR" sz="2800" dirty="0">
                <a:solidFill>
                  <a:schemeClr val="bg1"/>
                </a:solidFill>
                <a:effectLst>
                  <a:outerShdw blurRad="38100" dist="38100" dir="2700000" algn="tl">
                    <a:srgbClr val="000000">
                      <a:alpha val="43137"/>
                    </a:srgbClr>
                  </a:outerShdw>
                </a:effectLst>
                <a:cs typeface="2  Mitra" panose="00000400000000000000" pitchFamily="2" charset="-78"/>
              </a:rPr>
              <a:t>با بردی تا 250 متر، هشت دوربین دید فراگیر، دید کاملی از محیط اطراف خودرو را در اختیار راننده قرار می دهند.</a:t>
            </a:r>
          </a:p>
          <a:p>
            <a:pPr algn="justLow" rtl="1"/>
            <a:endParaRPr lang="fa-IR" sz="2800" dirty="0">
              <a:solidFill>
                <a:schemeClr val="bg1"/>
              </a:solidFill>
              <a:effectLst>
                <a:outerShdw blurRad="38100" dist="38100" dir="2700000" algn="tl">
                  <a:srgbClr val="000000">
                    <a:alpha val="43137"/>
                  </a:srgbClr>
                </a:outerShdw>
              </a:effectLst>
              <a:cs typeface="2  Mitra" panose="00000400000000000000" pitchFamily="2" charset="-78"/>
            </a:endParaRPr>
          </a:p>
          <a:p>
            <a:pPr algn="justLow" rtl="1"/>
            <a:r>
              <a:rPr lang="fa-IR" sz="2800" dirty="0">
                <a:solidFill>
                  <a:schemeClr val="bg1"/>
                </a:solidFill>
                <a:effectLst>
                  <a:outerShdw blurRad="38100" dist="38100" dir="2700000" algn="tl">
                    <a:srgbClr val="000000">
                      <a:alpha val="43137"/>
                    </a:srgbClr>
                  </a:outerShdw>
                </a:effectLst>
                <a:cs typeface="2  Mitra" panose="00000400000000000000" pitchFamily="2" charset="-78"/>
              </a:rPr>
              <a:t>افزودن دوازده حسگر اولتراسونیک جدید این دید را با امکان شناسایی چیزهای سخت و ظریف در فاصله ای تقریباً دو برابر بیشتر از توانایی سیستم قبلی افزایش می دهد.</a:t>
            </a:r>
            <a:endParaRPr lang="en-US" sz="2800" dirty="0">
              <a:solidFill>
                <a:schemeClr val="bg1"/>
              </a:solidFill>
              <a:effectLst>
                <a:outerShdw blurRad="38100" dist="38100" dir="2700000" algn="tl">
                  <a:srgbClr val="000000">
                    <a:alpha val="43137"/>
                  </a:srgbClr>
                </a:outerShdw>
              </a:effectLst>
              <a:cs typeface="2  Mitra" panose="00000400000000000000" pitchFamily="2" charset="-78"/>
            </a:endParaRPr>
          </a:p>
        </p:txBody>
      </p:sp>
    </p:spTree>
    <p:extLst>
      <p:ext uri="{BB962C8B-B14F-4D97-AF65-F5344CB8AC3E}">
        <p14:creationId xmlns:p14="http://schemas.microsoft.com/office/powerpoint/2010/main" val="4197623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4506B0-5161-7FCC-7B91-C00DCFA698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653" y="336841"/>
            <a:ext cx="5455479" cy="3657256"/>
          </a:xfrm>
          <a:prstGeom prst="rect">
            <a:avLst/>
          </a:prstGeom>
          <a:scene3d>
            <a:camera prst="isometricOffAxis2Left"/>
            <a:lightRig rig="threePt" dir="t"/>
          </a:scene3d>
        </p:spPr>
      </p:pic>
      <p:pic>
        <p:nvPicPr>
          <p:cNvPr id="8" name="Picture 7">
            <a:extLst>
              <a:ext uri="{FF2B5EF4-FFF2-40B4-BE49-F238E27FC236}">
                <a16:creationId xmlns:a16="http://schemas.microsoft.com/office/drawing/2014/main" id="{5E608C69-CA3B-31DA-D6A9-C7E9B460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066" y="660007"/>
            <a:ext cx="7001666" cy="361616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5" name="TextBox 4">
            <a:extLst>
              <a:ext uri="{FF2B5EF4-FFF2-40B4-BE49-F238E27FC236}">
                <a16:creationId xmlns:a16="http://schemas.microsoft.com/office/drawing/2014/main" id="{0507A051-765B-7C31-2908-C9B4C6A5FD97}"/>
              </a:ext>
            </a:extLst>
          </p:cNvPr>
          <p:cNvSpPr txBox="1"/>
          <p:nvPr/>
        </p:nvSpPr>
        <p:spPr>
          <a:xfrm>
            <a:off x="6096000" y="54764"/>
            <a:ext cx="4614202" cy="646331"/>
          </a:xfrm>
          <a:prstGeom prst="rect">
            <a:avLst/>
          </a:prstGeom>
          <a:noFill/>
        </p:spPr>
        <p:txBody>
          <a:bodyPr wrap="square" rtlCol="0">
            <a:spAutoFit/>
          </a:bodyPr>
          <a:lstStyle/>
          <a:p>
            <a:r>
              <a:rPr lang="fa-IR" sz="3600" dirty="0">
                <a:cs typeface="2  Mitra" panose="00000400000000000000" pitchFamily="2" charset="-78"/>
              </a:rPr>
              <a:t> </a:t>
            </a:r>
            <a:r>
              <a:rPr lang="en-US" sz="3600" dirty="0">
                <a:cs typeface="2  Mitra" panose="00000400000000000000" pitchFamily="2" charset="-78"/>
              </a:rPr>
              <a:t>Autopilot </a:t>
            </a:r>
            <a:r>
              <a:rPr lang="fa-IR" sz="3600" dirty="0">
                <a:cs typeface="2  Mitra" panose="00000400000000000000" pitchFamily="2" charset="-78"/>
              </a:rPr>
              <a:t>ویژگی های سیستم</a:t>
            </a:r>
            <a:endParaRPr lang="en-US" sz="3600" dirty="0">
              <a:cs typeface="2  Mitra" panose="00000400000000000000" pitchFamily="2" charset="-78"/>
            </a:endParaRPr>
          </a:p>
        </p:txBody>
      </p:sp>
      <p:sp>
        <p:nvSpPr>
          <p:cNvPr id="6" name="TextBox 5">
            <a:extLst>
              <a:ext uri="{FF2B5EF4-FFF2-40B4-BE49-F238E27FC236}">
                <a16:creationId xmlns:a16="http://schemas.microsoft.com/office/drawing/2014/main" id="{CE5CDC2D-598E-62DE-9497-DC950414E5FC}"/>
              </a:ext>
            </a:extLst>
          </p:cNvPr>
          <p:cNvSpPr txBox="1"/>
          <p:nvPr/>
        </p:nvSpPr>
        <p:spPr>
          <a:xfrm>
            <a:off x="162729" y="3140695"/>
            <a:ext cx="11929403" cy="3662541"/>
          </a:xfrm>
          <a:prstGeom prst="rect">
            <a:avLst/>
          </a:prstGeom>
          <a:noFill/>
        </p:spPr>
        <p:txBody>
          <a:bodyPr wrap="square" rtlCol="0">
            <a:spAutoFit/>
          </a:bodyPr>
          <a:lstStyle/>
          <a:p>
            <a:pPr algn="r" rtl="1"/>
            <a:endParaRPr lang="fa-IR" sz="2800" dirty="0"/>
          </a:p>
          <a:p>
            <a:pPr algn="r" rtl="1"/>
            <a:r>
              <a:rPr lang="fa-IR" sz="3200" b="1" dirty="0"/>
              <a:t>هشدار برخورد از جلو و جانب</a:t>
            </a:r>
          </a:p>
          <a:p>
            <a:pPr algn="r" rtl="1"/>
            <a:r>
              <a:rPr lang="fa-IR" sz="2800" dirty="0"/>
              <a:t>این ویژگی به راننده از وجود هرگونه مانع در جلو یا کنار خودرو</a:t>
            </a:r>
          </a:p>
          <a:p>
            <a:pPr algn="r" rtl="1"/>
            <a:r>
              <a:rPr lang="fa-IR" sz="2800" dirty="0"/>
              <a:t>هشدارمی دهد</a:t>
            </a:r>
            <a:r>
              <a:rPr lang="en-US" sz="2800" dirty="0"/>
              <a:t> </a:t>
            </a:r>
            <a:r>
              <a:rPr lang="fa-IR" sz="2800" dirty="0"/>
              <a:t>و همچنین باعث کاهش سرعت خودرو و حتی هدایت آن برای جلوگیری ازمانع می شود.</a:t>
            </a:r>
          </a:p>
          <a:p>
            <a:pPr algn="r" rtl="1"/>
            <a:endParaRPr lang="fa-IR" sz="2800" dirty="0"/>
          </a:p>
          <a:p>
            <a:pPr algn="r" rtl="1"/>
            <a:r>
              <a:rPr lang="fa-IR" sz="3200" b="1" dirty="0"/>
              <a:t>نورهای بالای اتوماتیک</a:t>
            </a:r>
          </a:p>
          <a:p>
            <a:pPr algn="r" rtl="1"/>
            <a:r>
              <a:rPr lang="fa-IR" sz="2800" dirty="0"/>
              <a:t>زمانی که راننده توسط چراغ های ماشین دیگری در معرض تشدید نور قرار گیرد یا به هر دلیلی توجهی نداشته باشد، به طور خودکار نور بالا روشن می شود.</a:t>
            </a:r>
          </a:p>
        </p:txBody>
      </p:sp>
    </p:spTree>
    <p:extLst>
      <p:ext uri="{BB962C8B-B14F-4D97-AF65-F5344CB8AC3E}">
        <p14:creationId xmlns:p14="http://schemas.microsoft.com/office/powerpoint/2010/main" val="263358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6B4A9A1-AB5A-D790-ACD1-599618A1C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692" y="0"/>
            <a:ext cx="10406616" cy="6858000"/>
          </a:xfrm>
          <a:prstGeom prst="rect">
            <a:avLst/>
          </a:prstGeom>
        </p:spPr>
      </p:pic>
      <p:sp>
        <p:nvSpPr>
          <p:cNvPr id="4" name="TextBox 3">
            <a:extLst>
              <a:ext uri="{FF2B5EF4-FFF2-40B4-BE49-F238E27FC236}">
                <a16:creationId xmlns:a16="http://schemas.microsoft.com/office/drawing/2014/main" id="{B9163557-CA32-CB63-DD62-6414919049D6}"/>
              </a:ext>
            </a:extLst>
          </p:cNvPr>
          <p:cNvSpPr txBox="1"/>
          <p:nvPr/>
        </p:nvSpPr>
        <p:spPr>
          <a:xfrm>
            <a:off x="1303606" y="3942793"/>
            <a:ext cx="9584788" cy="2800767"/>
          </a:xfrm>
          <a:prstGeom prst="rect">
            <a:avLst/>
          </a:prstGeom>
          <a:noFill/>
        </p:spPr>
        <p:txBody>
          <a:bodyPr wrap="square" rtlCol="0">
            <a:spAutoFit/>
          </a:bodyPr>
          <a:lstStyle/>
          <a:p>
            <a:pPr algn="justLow" rtl="1"/>
            <a:endParaRPr lang="fa-IR" sz="3200" dirty="0">
              <a:cs typeface="2  Mitra" panose="00000400000000000000" pitchFamily="2" charset="-78"/>
            </a:endParaRPr>
          </a:p>
          <a:p>
            <a:pPr algn="justLow" rtl="1"/>
            <a:r>
              <a:rPr lang="fa-IR" sz="3200" b="1" dirty="0">
                <a:cs typeface="2  Mitra" panose="00000400000000000000" pitchFamily="2" charset="-78"/>
              </a:rPr>
              <a:t>احضار هوشمند</a:t>
            </a:r>
          </a:p>
          <a:p>
            <a:pPr algn="justLow" rtl="1"/>
            <a:r>
              <a:rPr lang="fa-IR" sz="2800" dirty="0">
                <a:cs typeface="2  Mitra" panose="00000400000000000000" pitchFamily="2" charset="-78"/>
              </a:rPr>
              <a:t>می توان از آن برای خارج کردن ماشین از گاراژ یا حتی برای خارج کردن ماشین از مسیر عبور استفاده کرد؛ هنگامی که دکمه احضار زده می شود، خودرو از طریق سنسورها درباره محیط اطراف قضاوت می کند، خود را به سمت راننده می رساند و تا زمانی که راننده وارد شود کاملا متوقف می شود. هنگامی که راننده وارد شد، خودرو دوباره حرکت می کند.</a:t>
            </a:r>
          </a:p>
        </p:txBody>
      </p:sp>
      <p:sp>
        <p:nvSpPr>
          <p:cNvPr id="9" name="TextBox 8">
            <a:extLst>
              <a:ext uri="{FF2B5EF4-FFF2-40B4-BE49-F238E27FC236}">
                <a16:creationId xmlns:a16="http://schemas.microsoft.com/office/drawing/2014/main" id="{D0974FD1-B63B-D25D-CEEC-370139C4A07C}"/>
              </a:ext>
            </a:extLst>
          </p:cNvPr>
          <p:cNvSpPr txBox="1"/>
          <p:nvPr/>
        </p:nvSpPr>
        <p:spPr>
          <a:xfrm>
            <a:off x="892692" y="114440"/>
            <a:ext cx="8243668" cy="1877437"/>
          </a:xfrm>
          <a:prstGeom prst="rect">
            <a:avLst/>
          </a:prstGeom>
          <a:noFill/>
        </p:spPr>
        <p:txBody>
          <a:bodyPr wrap="square" rtlCol="0">
            <a:spAutoFit/>
          </a:bodyPr>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fa-IR" sz="3200" b="1" i="0" u="none" strike="noStrike" kern="1200" cap="none" spc="0" normalizeH="0" baseline="0" noProof="0" dirty="0">
                <a:ln>
                  <a:noFill/>
                </a:ln>
                <a:solidFill>
                  <a:prstClr val="black"/>
                </a:solidFill>
                <a:effectLst/>
                <a:uLnTx/>
                <a:uFillTx/>
                <a:latin typeface="Calibri" panose="020F0502020204030204"/>
                <a:ea typeface="+mn-ea"/>
                <a:cs typeface="2  Mitra" panose="00000400000000000000" pitchFamily="2" charset="-78"/>
              </a:rPr>
              <a:t>فرمان اتوماتیک</a:t>
            </a:r>
          </a:p>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fa-IR" sz="2800" b="0" i="0" u="none" strike="noStrike" kern="1200" cap="none" spc="0" normalizeH="0" baseline="0" noProof="0" dirty="0">
                <a:ln>
                  <a:noFill/>
                </a:ln>
                <a:solidFill>
                  <a:prstClr val="black"/>
                </a:solidFill>
                <a:effectLst/>
                <a:uLnTx/>
                <a:uFillTx/>
                <a:latin typeface="Calibri" panose="020F0502020204030204"/>
                <a:ea typeface="+mn-ea"/>
                <a:cs typeface="2  Mitra" panose="00000400000000000000" pitchFamily="2" charset="-78"/>
              </a:rPr>
              <a:t>در محیط های شهری یا در جایی که هیچ خط کشی یا چراغ راهنمایی وجود ندارد، خودرویی حتی اگر با سرعت بالا در حال رانندگی باشد خودرو را در وسط لاین خیابان نگه می دارد.</a:t>
            </a:r>
          </a:p>
        </p:txBody>
      </p:sp>
    </p:spTree>
    <p:extLst>
      <p:ext uri="{BB962C8B-B14F-4D97-AF65-F5344CB8AC3E}">
        <p14:creationId xmlns:p14="http://schemas.microsoft.com/office/powerpoint/2010/main" val="623602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TotalTime>
  <Words>954</Words>
  <Application>Microsoft Office PowerPoint</Application>
  <PresentationFormat>Widescreen</PresentationFormat>
  <Paragraphs>89</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2  Mitra</vt:lpstr>
      <vt:lpstr>2  Mitra_5 (MRT)</vt:lpstr>
      <vt:lpstr>Arial</vt:lpstr>
      <vt:lpstr>Calibri</vt:lpstr>
      <vt:lpstr>Calibri Light</vt:lpstr>
      <vt:lpstr>Office Theme</vt:lpstr>
      <vt:lpstr>خودروی تسلا: تبدیلی در دنیای خودروسازی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خودروی تسلا: تبدیلی در دنیای خودروسازی</dc:title>
  <dc:creator>Leila Mojarad</dc:creator>
  <cp:lastModifiedBy>Leila Mojarad</cp:lastModifiedBy>
  <cp:revision>17</cp:revision>
  <dcterms:created xsi:type="dcterms:W3CDTF">2023-12-20T05:21:30Z</dcterms:created>
  <dcterms:modified xsi:type="dcterms:W3CDTF">2023-12-27T22:30:11Z</dcterms:modified>
</cp:coreProperties>
</file>